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460083-D4C6-46EA-9152-29A052A039A6}">
  <a:tblStyle styleId="{BE460083-D4C6-46EA-9152-29A052A039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C7CD00-A8DE-41D9-AA67-086DFBFC417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67067171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67067171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95492b46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95492b46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67067171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67067171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4bf7a7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4bf7a7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4bf7a7f50_1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4bf7a7f50_1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67067171f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67067171f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67067171f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67067171f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77cd5463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77cd5463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693d0ff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a693d0ff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4bf7a7f50_7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a4bf7a7f50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aab2a06794ded1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aab2a06794ded1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a07bb4d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a07bb4d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7a600e7e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7a600e7e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67067171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67067171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9c1b6b62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99c1b6b62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4bf7a7f50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a4bf7a7f50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77cd5463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77cd5463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77cd5463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77cd5463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693d0f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693d0f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693d0ff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a693d0ff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a693d0ff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a693d0ff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9c1b6b62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9c1b6b62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67067171f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67067171f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3a2d4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473a2d4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693d0ff9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693d0ff9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4bf7a7f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4bf7a7f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95492b4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95492b4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9ac57edf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9ac57edf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mat-1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40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 flipH="1" rot="10800000">
            <a:off x="7948050" y="-114725"/>
            <a:ext cx="1597500" cy="1080300"/>
          </a:xfrm>
          <a:prstGeom prst="triangle">
            <a:avLst>
              <a:gd fmla="val 4808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-430675" y="-35325"/>
            <a:ext cx="2287800" cy="597900"/>
          </a:xfrm>
          <a:prstGeom prst="parallelogram">
            <a:avLst>
              <a:gd fmla="val 25000" name="adj"/>
            </a:avLst>
          </a:prstGeom>
          <a:solidFill>
            <a:srgbClr val="E03C31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7294975" y="4641175"/>
            <a:ext cx="2021100" cy="597900"/>
          </a:xfrm>
          <a:prstGeom prst="parallelogram">
            <a:avLst>
              <a:gd fmla="val 25000" name="adj"/>
            </a:avLst>
          </a:prstGeom>
          <a:solidFill>
            <a:srgbClr val="E03C31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70625" y="4641175"/>
            <a:ext cx="548700" cy="4377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E03C31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" name="Google Shape;54;p12" title="fe43a2f5-b99c-4f80-a784-6c37c348d1b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7500" y="-264950"/>
            <a:ext cx="1385875" cy="13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10" Type="http://schemas.openxmlformats.org/officeDocument/2006/relationships/image" Target="../media/image42.pn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12" Type="http://schemas.openxmlformats.org/officeDocument/2006/relationships/image" Target="../media/image41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D8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-54417" y="4645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46031" y="630947"/>
            <a:ext cx="78990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1C1C1C"/>
                </a:solidFill>
              </a:rPr>
              <a:t>Strengthening Cyber Security Against External Threats in Connected Aviation Systems</a:t>
            </a:r>
            <a:endParaRPr b="1" sz="4700">
              <a:solidFill>
                <a:srgbClr val="1C1C1C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80175" y="3628575"/>
            <a:ext cx="835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Securing every connection. Protecting every flight. Sustaining every trust.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" y="4654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2052800" y="147800"/>
            <a:ext cx="591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AEROSEC Dashboard: From Risk to Resilience</a:t>
            </a:r>
            <a:endParaRPr sz="19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50" y="1448450"/>
            <a:ext cx="4491527" cy="289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2"/>
          <p:cNvCxnSpPr/>
          <p:nvPr/>
        </p:nvCxnSpPr>
        <p:spPr>
          <a:xfrm flipH="1" rot="10800000">
            <a:off x="2029800" y="594425"/>
            <a:ext cx="5665800" cy="165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2"/>
          <p:cNvSpPr/>
          <p:nvPr/>
        </p:nvSpPr>
        <p:spPr>
          <a:xfrm>
            <a:off x="428625" y="798838"/>
            <a:ext cx="1831200" cy="4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Ecosystem Map</a:t>
            </a:r>
            <a:endParaRPr>
              <a:solidFill>
                <a:srgbClr val="DC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96" name="Google Shape;196;p22"/>
          <p:cNvGrpSpPr/>
          <p:nvPr/>
        </p:nvGrpSpPr>
        <p:grpSpPr>
          <a:xfrm>
            <a:off x="5322500" y="1448450"/>
            <a:ext cx="3259800" cy="796500"/>
            <a:chOff x="5322500" y="1448450"/>
            <a:chExt cx="3259800" cy="796500"/>
          </a:xfrm>
        </p:grpSpPr>
        <p:sp>
          <p:nvSpPr>
            <p:cNvPr id="197" name="Google Shape;197;p22"/>
            <p:cNvSpPr/>
            <p:nvPr/>
          </p:nvSpPr>
          <p:spPr>
            <a:xfrm>
              <a:off x="5322500" y="1448450"/>
              <a:ext cx="3259800" cy="796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DC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5388200" y="1448450"/>
              <a:ext cx="16176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DC2626"/>
                  </a:solidFill>
                </a:rPr>
                <a:t>Visibility Engine</a:t>
              </a:r>
              <a:endParaRPr b="1">
                <a:solidFill>
                  <a:srgbClr val="DC2626"/>
                </a:solidFill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5388200" y="1719650"/>
              <a:ext cx="2110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C1C1C"/>
                  </a:solidFill>
                </a:rPr>
                <a:t>Live map of vendor connections &amp; trust scores.</a:t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200" name="Google Shape;200;p22"/>
            <p:cNvSpPr txBox="1"/>
            <p:nvPr/>
          </p:nvSpPr>
          <p:spPr>
            <a:xfrm>
              <a:off x="7383500" y="1514150"/>
              <a:ext cx="11085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A878"/>
                  </a:solidFill>
                </a:rPr>
                <a:t>70% faster issue detection</a:t>
              </a:r>
              <a:endParaRPr b="1" sz="1200">
                <a:solidFill>
                  <a:srgbClr val="00A878"/>
                </a:solidFill>
              </a:endParaRPr>
            </a:p>
          </p:txBody>
        </p:sp>
      </p:grpSp>
      <p:grpSp>
        <p:nvGrpSpPr>
          <p:cNvPr id="201" name="Google Shape;201;p22"/>
          <p:cNvGrpSpPr/>
          <p:nvPr/>
        </p:nvGrpSpPr>
        <p:grpSpPr>
          <a:xfrm>
            <a:off x="5322500" y="2466625"/>
            <a:ext cx="3259800" cy="796500"/>
            <a:chOff x="5322500" y="1448450"/>
            <a:chExt cx="3259800" cy="796500"/>
          </a:xfrm>
        </p:grpSpPr>
        <p:sp>
          <p:nvSpPr>
            <p:cNvPr id="202" name="Google Shape;202;p22"/>
            <p:cNvSpPr/>
            <p:nvPr/>
          </p:nvSpPr>
          <p:spPr>
            <a:xfrm>
              <a:off x="5322500" y="1448450"/>
              <a:ext cx="3259800" cy="796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DC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203" name="Google Shape;203;p22"/>
            <p:cNvSpPr txBox="1"/>
            <p:nvPr/>
          </p:nvSpPr>
          <p:spPr>
            <a:xfrm>
              <a:off x="5388200" y="1448450"/>
              <a:ext cx="16176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DC2626"/>
                  </a:solidFill>
                </a:rPr>
                <a:t>Compliance Hub</a:t>
              </a:r>
              <a:endParaRPr b="1">
                <a:solidFill>
                  <a:srgbClr val="DC2626"/>
                </a:solidFill>
              </a:endParaRPr>
            </a:p>
          </p:txBody>
        </p:sp>
        <p:sp>
          <p:nvSpPr>
            <p:cNvPr id="204" name="Google Shape;204;p22"/>
            <p:cNvSpPr txBox="1"/>
            <p:nvPr/>
          </p:nvSpPr>
          <p:spPr>
            <a:xfrm>
              <a:off x="5388200" y="1719650"/>
              <a:ext cx="2110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C1C1C"/>
                  </a:solidFill>
                </a:rPr>
                <a:t>One-click audit logs aligned with FAA &amp; ISO.</a:t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205" name="Google Shape;205;p22"/>
            <p:cNvSpPr txBox="1"/>
            <p:nvPr/>
          </p:nvSpPr>
          <p:spPr>
            <a:xfrm>
              <a:off x="7383500" y="1514150"/>
              <a:ext cx="11085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A878"/>
                  </a:solidFill>
                </a:rPr>
                <a:t>80% faster audit turnaround</a:t>
              </a:r>
              <a:endParaRPr b="1" sz="1200">
                <a:solidFill>
                  <a:srgbClr val="00A878"/>
                </a:solidFill>
              </a:endParaRPr>
            </a:p>
          </p:txBody>
        </p:sp>
      </p:grpSp>
      <p:grpSp>
        <p:nvGrpSpPr>
          <p:cNvPr id="206" name="Google Shape;206;p22"/>
          <p:cNvGrpSpPr/>
          <p:nvPr/>
        </p:nvGrpSpPr>
        <p:grpSpPr>
          <a:xfrm>
            <a:off x="5322500" y="3484800"/>
            <a:ext cx="3259800" cy="796500"/>
            <a:chOff x="5322500" y="1448450"/>
            <a:chExt cx="3259800" cy="796500"/>
          </a:xfrm>
        </p:grpSpPr>
        <p:sp>
          <p:nvSpPr>
            <p:cNvPr id="207" name="Google Shape;207;p22"/>
            <p:cNvSpPr/>
            <p:nvPr/>
          </p:nvSpPr>
          <p:spPr>
            <a:xfrm>
              <a:off x="5322500" y="1448450"/>
              <a:ext cx="3259800" cy="796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DC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5388200" y="1448450"/>
              <a:ext cx="18312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DC2626"/>
                  </a:solidFill>
                </a:rPr>
                <a:t>Live Risk Blocking</a:t>
              </a:r>
              <a:endParaRPr b="1">
                <a:solidFill>
                  <a:srgbClr val="DC2626"/>
                </a:solidFill>
              </a:endParaRPr>
            </a:p>
          </p:txBody>
        </p:sp>
        <p:sp>
          <p:nvSpPr>
            <p:cNvPr id="209" name="Google Shape;209;p22"/>
            <p:cNvSpPr txBox="1"/>
            <p:nvPr/>
          </p:nvSpPr>
          <p:spPr>
            <a:xfrm>
              <a:off x="5388200" y="1719650"/>
              <a:ext cx="2110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C1C1C"/>
                  </a:solidFill>
                </a:rPr>
                <a:t>Detects &amp; blocks risky vendor activity in real time.</a:t>
              </a:r>
              <a:endParaRPr sz="1200">
                <a:solidFill>
                  <a:srgbClr val="1C1C1C"/>
                </a:solidFill>
              </a:endParaRPr>
            </a:p>
          </p:txBody>
        </p:sp>
        <p:sp>
          <p:nvSpPr>
            <p:cNvPr id="210" name="Google Shape;210;p22"/>
            <p:cNvSpPr txBox="1"/>
            <p:nvPr/>
          </p:nvSpPr>
          <p:spPr>
            <a:xfrm>
              <a:off x="7268550" y="1514150"/>
              <a:ext cx="13137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A878"/>
                  </a:solidFill>
                </a:rPr>
                <a:t>$1.2M downtime cost prevented</a:t>
              </a:r>
              <a:endParaRPr b="1" sz="1200">
                <a:solidFill>
                  <a:srgbClr val="00A878"/>
                </a:solidFill>
              </a:endParaRPr>
            </a:p>
          </p:txBody>
        </p:sp>
      </p:grpSp>
      <p:sp>
        <p:nvSpPr>
          <p:cNvPr id="211" name="Google Shape;211;p22"/>
          <p:cNvSpPr/>
          <p:nvPr/>
        </p:nvSpPr>
        <p:spPr>
          <a:xfrm>
            <a:off x="2535300" y="798125"/>
            <a:ext cx="1831200" cy="4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Compliance Hub</a:t>
            </a:r>
            <a:endParaRPr>
              <a:solidFill>
                <a:srgbClr val="DC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572000" y="798125"/>
            <a:ext cx="1831200" cy="4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Live Risk Monitor</a:t>
            </a:r>
            <a:endParaRPr>
              <a:solidFill>
                <a:srgbClr val="DC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6608700" y="798125"/>
            <a:ext cx="2039400" cy="4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Analytics &amp; Insights</a:t>
            </a:r>
            <a:endParaRPr>
              <a:solidFill>
                <a:srgbClr val="DC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50" y="1448475"/>
            <a:ext cx="4491526" cy="28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25" y="1425700"/>
            <a:ext cx="4590050" cy="29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925" y="1382775"/>
            <a:ext cx="4719002" cy="30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" y="4654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2243625" y="103075"/>
            <a:ext cx="575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Value Proposition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>
            <a:off x="3353450" y="569575"/>
            <a:ext cx="3417300" cy="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24" name="Google Shape;224;p23"/>
          <p:cNvGraphicFramePr/>
          <p:nvPr/>
        </p:nvGraphicFramePr>
        <p:xfrm>
          <a:off x="952500" y="100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{BE460083-D4C6-46EA-9152-29A052A039A6}</a:tableStyleId>
              </a:tblPr>
              <a:tblGrid>
                <a:gridCol w="3619500"/>
                <a:gridCol w="3619500"/>
              </a:tblGrid>
              <a:tr h="50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Before: Aerosec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After: Aerosec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7F4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</a:t>
                      </a:r>
                      <a:r>
                        <a:rPr b="1" lang="en"/>
                        <a:t>Failed Connections </a:t>
                      </a:r>
                      <a:endParaRPr b="1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15–20% of transactions silently fail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Secure Connections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24/7 API risk monitoring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7F4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Revenue Loss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Up to $450K/hour lost during disruptions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Prevented Revenue Loss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Fewer failed checkouts = sales kept, not lost.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7F4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Paying fines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$10M+ per Breach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No More Fines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$10M+ saved in compliance effort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7F4"/>
                    </a:solidFill>
                  </a:tcPr>
                </a:tc>
              </a:tr>
              <a:tr h="71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Unhappy Customers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Customers give up when bookings fail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Happy Customers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</a:rPr>
                        <a:t>Seamless booking keeps customers.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7F4"/>
                    </a:solidFill>
                  </a:tcPr>
                </a:tc>
              </a:tr>
            </a:tbl>
          </a:graphicData>
        </a:graphic>
      </p:graphicFrame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5" y="1619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375" y="1588038"/>
            <a:ext cx="214825" cy="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363" y="2302550"/>
            <a:ext cx="214825" cy="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375" y="2258550"/>
            <a:ext cx="214825" cy="30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7375" y="3048275"/>
            <a:ext cx="214800" cy="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363" y="3735938"/>
            <a:ext cx="214825" cy="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9488" y="372903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9488" y="3030913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idx="12" type="sldNum"/>
          </p:nvPr>
        </p:nvSpPr>
        <p:spPr>
          <a:xfrm>
            <a:off x="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311700" y="41300"/>
            <a:ext cx="8520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                 Market Size (TAM / SAM / SOM)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" y="553200"/>
            <a:ext cx="5281789" cy="3909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4"/>
          <p:cNvCxnSpPr/>
          <p:nvPr/>
        </p:nvCxnSpPr>
        <p:spPr>
          <a:xfrm>
            <a:off x="3536150" y="3461400"/>
            <a:ext cx="22953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4"/>
          <p:cNvCxnSpPr/>
          <p:nvPr/>
        </p:nvCxnSpPr>
        <p:spPr>
          <a:xfrm>
            <a:off x="3536150" y="2291250"/>
            <a:ext cx="22953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3536150" y="1229725"/>
            <a:ext cx="22953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4"/>
          <p:cNvSpPr/>
          <p:nvPr/>
        </p:nvSpPr>
        <p:spPr>
          <a:xfrm>
            <a:off x="5823975" y="816325"/>
            <a:ext cx="2848200" cy="707400"/>
          </a:xfrm>
          <a:prstGeom prst="roundRect">
            <a:avLst>
              <a:gd fmla="val 16667" name="adj"/>
            </a:avLst>
          </a:prstGeom>
          <a:solidFill>
            <a:srgbClr val="E5575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Aviation cybersecurity market</a:t>
            </a:r>
            <a:br>
              <a:rPr lang="en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(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aviation cybersecurity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5831450" y="1722575"/>
            <a:ext cx="2848200" cy="1121700"/>
          </a:xfrm>
          <a:prstGeom prst="roundRect">
            <a:avLst>
              <a:gd fmla="val 16667" name="adj"/>
            </a:avLst>
          </a:prstGeom>
          <a:solidFill>
            <a:srgbClr val="E5575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Third-party/supply chain segment</a:t>
            </a:r>
            <a:br>
              <a:rPr lang="en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(</a:t>
            </a:r>
            <a:r>
              <a:rPr lang="en" sz="1100">
                <a:solidFill>
                  <a:schemeClr val="dk1"/>
                </a:solidFill>
              </a:rPr>
              <a:t>~40% of aviation cyber budgets now redirected to secure data exchanges, PSS, and cloud partner ecosystem)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831450" y="2908050"/>
            <a:ext cx="2848200" cy="1121700"/>
          </a:xfrm>
          <a:prstGeom prst="roundRect">
            <a:avLst>
              <a:gd fmla="val 16667" name="adj"/>
            </a:avLst>
          </a:prstGeom>
          <a:solidFill>
            <a:srgbClr val="E5575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Target airlines &amp; Vendors</a:t>
            </a:r>
            <a:br>
              <a:rPr lang="en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-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Targeting Major and Mid-Size Airlines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-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Regions with Highest Incident Rates, UK &amp; US Airlines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6" name="Google Shape;246;p24"/>
          <p:cNvCxnSpPr/>
          <p:nvPr/>
        </p:nvCxnSpPr>
        <p:spPr>
          <a:xfrm flipH="1" rot="10800000">
            <a:off x="3684726" y="464997"/>
            <a:ext cx="3748500" cy="17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846575" y="146000"/>
            <a:ext cx="651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Competitors</a:t>
            </a:r>
            <a:endParaRPr b="1" sz="1900">
              <a:solidFill>
                <a:srgbClr val="000000"/>
              </a:solidFill>
            </a:endParaRPr>
          </a:p>
        </p:txBody>
      </p:sp>
      <p:graphicFrame>
        <p:nvGraphicFramePr>
          <p:cNvPr id="253" name="Google Shape;253;p25"/>
          <p:cNvGraphicFramePr/>
          <p:nvPr/>
        </p:nvGraphicFramePr>
        <p:xfrm>
          <a:off x="593700" y="79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{BE460083-D4C6-46EA-9152-29A052A039A6}</a:tableStyleId>
              </a:tblPr>
              <a:tblGrid>
                <a:gridCol w="1294125"/>
                <a:gridCol w="1294125"/>
                <a:gridCol w="1294125"/>
                <a:gridCol w="1294125"/>
                <a:gridCol w="1294125"/>
                <a:gridCol w="1294125"/>
              </a:tblGrid>
              <a:tr h="99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Aviation Focus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Third-Party API Protection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Airline-System Integration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Compliance Support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Easy Response Workflows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AeroSec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Salt Security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Cloudflare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Imperva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Traceable AI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57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C1C1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300" y="18270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63" y="2374947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75" y="18270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75" y="2360762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75" y="285990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75" y="339360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75" y="38927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25" y="18270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475" y="18270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475" y="2375075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475" y="339360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950" y="1827050"/>
            <a:ext cx="45270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50" y="289447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63" y="393352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38" y="3413997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25" y="289852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75" y="3906934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238" y="2374934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75" y="341392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75" y="289442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13" y="2374947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38" y="3917047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63" y="2894434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63" y="3413922"/>
            <a:ext cx="3935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63" y="3933422"/>
            <a:ext cx="393585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5"/>
          <p:cNvCxnSpPr/>
          <p:nvPr/>
        </p:nvCxnSpPr>
        <p:spPr>
          <a:xfrm>
            <a:off x="4016000" y="552125"/>
            <a:ext cx="2196900" cy="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8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224050" y="1073150"/>
            <a:ext cx="1439734" cy="1179873"/>
          </a:xfrm>
          <a:custGeom>
            <a:rect b="b" l="l" r="r" t="t"/>
            <a:pathLst>
              <a:path extrusionOk="0" h="965131" w="1254670">
                <a:moveTo>
                  <a:pt x="1254670" y="916874"/>
                </a:moveTo>
                <a:cubicBezTo>
                  <a:pt x="1254670" y="943528"/>
                  <a:pt x="1233067" y="965131"/>
                  <a:pt x="1206414" y="965131"/>
                </a:cubicBezTo>
                <a:lnTo>
                  <a:pt x="1158157" y="965131"/>
                </a:lnTo>
                <a:lnTo>
                  <a:pt x="48256" y="965131"/>
                </a:lnTo>
                <a:cubicBezTo>
                  <a:pt x="21602" y="965131"/>
                  <a:pt x="0" y="943528"/>
                  <a:pt x="0" y="916874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916874"/>
                </a:lnTo>
              </a:path>
            </a:pathLst>
          </a:custGeom>
          <a:solidFill>
            <a:srgbClr val="E06666"/>
          </a:solidFill>
          <a:ln cap="flat" cmpd="sng" w="952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224050" y="1073150"/>
            <a:ext cx="1439734" cy="1179873"/>
          </a:xfrm>
          <a:custGeom>
            <a:rect b="b" l="l" r="r" t="t"/>
            <a:pathLst>
              <a:path extrusionOk="0" h="965131" w="1254670">
                <a:moveTo>
                  <a:pt x="0" y="96513"/>
                </a:moveTo>
                <a:lnTo>
                  <a:pt x="0" y="48256"/>
                </a:lnTo>
                <a:cubicBezTo>
                  <a:pt x="0" y="21605"/>
                  <a:pt x="21605" y="0"/>
                  <a:pt x="48256" y="0"/>
                </a:cubicBezTo>
                <a:lnTo>
                  <a:pt x="96513" y="0"/>
                </a:lnTo>
                <a:moveTo>
                  <a:pt x="1254670" y="96513"/>
                </a:moveTo>
                <a:lnTo>
                  <a:pt x="1254670" y="868618"/>
                </a:lnTo>
                <a:moveTo>
                  <a:pt x="0" y="868618"/>
                </a:moveTo>
                <a:lnTo>
                  <a:pt x="0" y="96513"/>
                </a:lnTo>
                <a:moveTo>
                  <a:pt x="96513" y="0"/>
                </a:moveTo>
                <a:lnTo>
                  <a:pt x="1158157" y="0"/>
                </a:lnTo>
                <a:moveTo>
                  <a:pt x="0" y="868618"/>
                </a:moveTo>
                <a:lnTo>
                  <a:pt x="0" y="916874"/>
                </a:lnTo>
                <a:cubicBezTo>
                  <a:pt x="0" y="943525"/>
                  <a:pt x="21605" y="965131"/>
                  <a:pt x="48256" y="965131"/>
                </a:cubicBezTo>
                <a:lnTo>
                  <a:pt x="96513" y="965131"/>
                </a:lnTo>
                <a:moveTo>
                  <a:pt x="1254670" y="96513"/>
                </a:moveTo>
                <a:lnTo>
                  <a:pt x="1254670" y="48256"/>
                </a:lnTo>
                <a:cubicBezTo>
                  <a:pt x="1254670" y="21605"/>
                  <a:pt x="1233065" y="0"/>
                  <a:pt x="1206414" y="0"/>
                </a:cubicBezTo>
                <a:lnTo>
                  <a:pt x="1158157" y="0"/>
                </a:lnTo>
                <a:moveTo>
                  <a:pt x="1158157" y="965131"/>
                </a:moveTo>
                <a:lnTo>
                  <a:pt x="96513" y="965131"/>
                </a:lnTo>
                <a:moveTo>
                  <a:pt x="1254670" y="868618"/>
                </a:moveTo>
                <a:lnTo>
                  <a:pt x="1254670" y="916874"/>
                </a:lnTo>
                <a:cubicBezTo>
                  <a:pt x="1254670" y="943525"/>
                  <a:pt x="1233065" y="965131"/>
                  <a:pt x="1206414" y="965131"/>
                </a:cubicBezTo>
                <a:lnTo>
                  <a:pt x="1158157" y="965131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224050" y="2374849"/>
            <a:ext cx="1439734" cy="471949"/>
          </a:xfrm>
          <a:custGeom>
            <a:rect b="b" l="l" r="r" t="t"/>
            <a:pathLst>
              <a:path extrusionOk="0" h="386052" w="1254670">
                <a:moveTo>
                  <a:pt x="1254670" y="337795"/>
                </a:moveTo>
                <a:cubicBezTo>
                  <a:pt x="1254670" y="364449"/>
                  <a:pt x="1233067" y="386052"/>
                  <a:pt x="1206414" y="386052"/>
                </a:cubicBezTo>
                <a:lnTo>
                  <a:pt x="1158157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337795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224050" y="2374849"/>
            <a:ext cx="1439734" cy="471949"/>
          </a:xfrm>
          <a:custGeom>
            <a:rect b="b" l="l" r="r" t="t"/>
            <a:pathLst>
              <a:path extrusionOk="0" h="386052" w="1254670">
                <a:moveTo>
                  <a:pt x="0" y="96513"/>
                </a:moveTo>
                <a:lnTo>
                  <a:pt x="0" y="48256"/>
                </a:lnTo>
                <a:cubicBezTo>
                  <a:pt x="0" y="21605"/>
                  <a:pt x="21605" y="0"/>
                  <a:pt x="48256" y="0"/>
                </a:cubicBezTo>
                <a:lnTo>
                  <a:pt x="96513" y="0"/>
                </a:lnTo>
                <a:moveTo>
                  <a:pt x="1254670" y="96513"/>
                </a:moveTo>
                <a:lnTo>
                  <a:pt x="1254670" y="289539"/>
                </a:lnTo>
                <a:moveTo>
                  <a:pt x="0" y="289539"/>
                </a:moveTo>
                <a:lnTo>
                  <a:pt x="0" y="96513"/>
                </a:lnTo>
                <a:moveTo>
                  <a:pt x="96513" y="0"/>
                </a:moveTo>
                <a:lnTo>
                  <a:pt x="1158157" y="0"/>
                </a:lnTo>
                <a:moveTo>
                  <a:pt x="0" y="289539"/>
                </a:moveTo>
                <a:lnTo>
                  <a:pt x="0" y="337795"/>
                </a:lnTo>
                <a:cubicBezTo>
                  <a:pt x="0" y="364447"/>
                  <a:pt x="21605" y="386052"/>
                  <a:pt x="48256" y="386052"/>
                </a:cubicBezTo>
                <a:lnTo>
                  <a:pt x="96513" y="386052"/>
                </a:lnTo>
                <a:moveTo>
                  <a:pt x="1254670" y="96513"/>
                </a:moveTo>
                <a:lnTo>
                  <a:pt x="1254670" y="48256"/>
                </a:lnTo>
                <a:cubicBezTo>
                  <a:pt x="1254670" y="21605"/>
                  <a:pt x="1233065" y="0"/>
                  <a:pt x="1206414" y="0"/>
                </a:cubicBezTo>
                <a:lnTo>
                  <a:pt x="1158157" y="0"/>
                </a:lnTo>
                <a:moveTo>
                  <a:pt x="1158157" y="386052"/>
                </a:moveTo>
                <a:lnTo>
                  <a:pt x="96513" y="386052"/>
                </a:lnTo>
                <a:moveTo>
                  <a:pt x="1254670" y="289539"/>
                </a:moveTo>
                <a:lnTo>
                  <a:pt x="1254670" y="337795"/>
                </a:lnTo>
                <a:cubicBezTo>
                  <a:pt x="1254670" y="364447"/>
                  <a:pt x="1233065" y="386052"/>
                  <a:pt x="1206414" y="386052"/>
                </a:cubicBezTo>
                <a:lnTo>
                  <a:pt x="1158157" y="386052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224050" y="2966532"/>
            <a:ext cx="1439734" cy="471949"/>
          </a:xfrm>
          <a:custGeom>
            <a:rect b="b" l="l" r="r" t="t"/>
            <a:pathLst>
              <a:path extrusionOk="0" h="386052" w="1254670">
                <a:moveTo>
                  <a:pt x="1254670" y="337795"/>
                </a:moveTo>
                <a:cubicBezTo>
                  <a:pt x="1254670" y="364449"/>
                  <a:pt x="1233067" y="386052"/>
                  <a:pt x="1206414" y="386052"/>
                </a:cubicBezTo>
                <a:lnTo>
                  <a:pt x="1158157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337795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224050" y="2966532"/>
            <a:ext cx="1439734" cy="471949"/>
          </a:xfrm>
          <a:custGeom>
            <a:rect b="b" l="l" r="r" t="t"/>
            <a:pathLst>
              <a:path extrusionOk="0" h="386052" w="1254670">
                <a:moveTo>
                  <a:pt x="0" y="96513"/>
                </a:moveTo>
                <a:lnTo>
                  <a:pt x="0" y="48256"/>
                </a:lnTo>
                <a:cubicBezTo>
                  <a:pt x="0" y="21605"/>
                  <a:pt x="21605" y="0"/>
                  <a:pt x="48256" y="0"/>
                </a:cubicBezTo>
                <a:lnTo>
                  <a:pt x="96513" y="0"/>
                </a:lnTo>
                <a:moveTo>
                  <a:pt x="1254670" y="96513"/>
                </a:moveTo>
                <a:lnTo>
                  <a:pt x="1254670" y="289539"/>
                </a:lnTo>
                <a:moveTo>
                  <a:pt x="0" y="289539"/>
                </a:moveTo>
                <a:lnTo>
                  <a:pt x="0" y="96513"/>
                </a:lnTo>
                <a:moveTo>
                  <a:pt x="96513" y="0"/>
                </a:moveTo>
                <a:lnTo>
                  <a:pt x="1158157" y="0"/>
                </a:lnTo>
                <a:moveTo>
                  <a:pt x="0" y="289539"/>
                </a:moveTo>
                <a:lnTo>
                  <a:pt x="0" y="337795"/>
                </a:lnTo>
                <a:cubicBezTo>
                  <a:pt x="0" y="364447"/>
                  <a:pt x="21605" y="386052"/>
                  <a:pt x="48256" y="386052"/>
                </a:cubicBezTo>
                <a:lnTo>
                  <a:pt x="96513" y="386052"/>
                </a:lnTo>
                <a:moveTo>
                  <a:pt x="1254670" y="96513"/>
                </a:moveTo>
                <a:lnTo>
                  <a:pt x="1254670" y="48256"/>
                </a:lnTo>
                <a:cubicBezTo>
                  <a:pt x="1254670" y="21605"/>
                  <a:pt x="1233065" y="0"/>
                  <a:pt x="1206414" y="0"/>
                </a:cubicBezTo>
                <a:lnTo>
                  <a:pt x="1158157" y="0"/>
                </a:lnTo>
                <a:moveTo>
                  <a:pt x="1158157" y="386052"/>
                </a:moveTo>
                <a:lnTo>
                  <a:pt x="96513" y="386052"/>
                </a:lnTo>
                <a:moveTo>
                  <a:pt x="1254670" y="289539"/>
                </a:moveTo>
                <a:lnTo>
                  <a:pt x="1254670" y="337795"/>
                </a:lnTo>
                <a:cubicBezTo>
                  <a:pt x="1254670" y="364447"/>
                  <a:pt x="1233065" y="386052"/>
                  <a:pt x="1206414" y="386052"/>
                </a:cubicBezTo>
                <a:lnTo>
                  <a:pt x="1158157" y="386052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224050" y="3558214"/>
            <a:ext cx="1439734" cy="589936"/>
          </a:xfrm>
          <a:custGeom>
            <a:rect b="b" l="l" r="r" t="t"/>
            <a:pathLst>
              <a:path extrusionOk="0" h="482565" w="1254670">
                <a:moveTo>
                  <a:pt x="1254670" y="434309"/>
                </a:moveTo>
                <a:cubicBezTo>
                  <a:pt x="1254670" y="460962"/>
                  <a:pt x="1233067" y="482565"/>
                  <a:pt x="1206414" y="482565"/>
                </a:cubicBezTo>
                <a:lnTo>
                  <a:pt x="1158157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434309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224050" y="3558214"/>
            <a:ext cx="1439734" cy="589936"/>
          </a:xfrm>
          <a:custGeom>
            <a:rect b="b" l="l" r="r" t="t"/>
            <a:pathLst>
              <a:path extrusionOk="0" h="482565" w="1254670">
                <a:moveTo>
                  <a:pt x="0" y="96513"/>
                </a:moveTo>
                <a:lnTo>
                  <a:pt x="0" y="48256"/>
                </a:lnTo>
                <a:cubicBezTo>
                  <a:pt x="0" y="21605"/>
                  <a:pt x="21605" y="0"/>
                  <a:pt x="48256" y="0"/>
                </a:cubicBezTo>
                <a:lnTo>
                  <a:pt x="96513" y="0"/>
                </a:lnTo>
                <a:moveTo>
                  <a:pt x="1254670" y="96513"/>
                </a:moveTo>
                <a:lnTo>
                  <a:pt x="1254670" y="386052"/>
                </a:lnTo>
                <a:moveTo>
                  <a:pt x="0" y="386052"/>
                </a:moveTo>
                <a:lnTo>
                  <a:pt x="0" y="96513"/>
                </a:lnTo>
                <a:moveTo>
                  <a:pt x="96513" y="0"/>
                </a:moveTo>
                <a:lnTo>
                  <a:pt x="1158157" y="0"/>
                </a:lnTo>
                <a:moveTo>
                  <a:pt x="0" y="386052"/>
                </a:moveTo>
                <a:lnTo>
                  <a:pt x="0" y="434309"/>
                </a:lnTo>
                <a:cubicBezTo>
                  <a:pt x="0" y="460960"/>
                  <a:pt x="21605" y="482565"/>
                  <a:pt x="48256" y="482565"/>
                </a:cubicBezTo>
                <a:lnTo>
                  <a:pt x="96513" y="482565"/>
                </a:lnTo>
                <a:moveTo>
                  <a:pt x="1254670" y="96513"/>
                </a:moveTo>
                <a:lnTo>
                  <a:pt x="1254670" y="48256"/>
                </a:lnTo>
                <a:cubicBezTo>
                  <a:pt x="1254670" y="21605"/>
                  <a:pt x="1233065" y="0"/>
                  <a:pt x="1206414" y="0"/>
                </a:cubicBezTo>
                <a:lnTo>
                  <a:pt x="1158157" y="0"/>
                </a:lnTo>
                <a:moveTo>
                  <a:pt x="1158157" y="482565"/>
                </a:moveTo>
                <a:lnTo>
                  <a:pt x="96513" y="482565"/>
                </a:lnTo>
                <a:moveTo>
                  <a:pt x="1254670" y="386052"/>
                </a:moveTo>
                <a:lnTo>
                  <a:pt x="1254670" y="434309"/>
                </a:lnTo>
                <a:cubicBezTo>
                  <a:pt x="1254670" y="460960"/>
                  <a:pt x="1233065" y="482565"/>
                  <a:pt x="1206414" y="482565"/>
                </a:cubicBezTo>
                <a:lnTo>
                  <a:pt x="1158157" y="482565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1776903" y="1073150"/>
            <a:ext cx="1439734" cy="1179873"/>
          </a:xfrm>
          <a:custGeom>
            <a:rect b="b" l="l" r="r" t="t"/>
            <a:pathLst>
              <a:path extrusionOk="0" h="965131" w="1254670">
                <a:moveTo>
                  <a:pt x="1158157" y="965131"/>
                </a:moveTo>
                <a:lnTo>
                  <a:pt x="1206414" y="965131"/>
                </a:lnTo>
                <a:cubicBezTo>
                  <a:pt x="1233067" y="965131"/>
                  <a:pt x="1254670" y="943528"/>
                  <a:pt x="1254670" y="916874"/>
                </a:cubicBezTo>
                <a:lnTo>
                  <a:pt x="1254670" y="48256"/>
                </a:lnTo>
                <a:cubicBezTo>
                  <a:pt x="1254670" y="21602"/>
                  <a:pt x="1233067" y="0"/>
                  <a:pt x="1206414" y="0"/>
                </a:cubicBezTo>
                <a:lnTo>
                  <a:pt x="48256" y="0"/>
                </a:lnTo>
                <a:cubicBezTo>
                  <a:pt x="21602" y="0"/>
                  <a:pt x="0" y="21602"/>
                  <a:pt x="0" y="48256"/>
                </a:cubicBezTo>
                <a:lnTo>
                  <a:pt x="0" y="916874"/>
                </a:lnTo>
                <a:cubicBezTo>
                  <a:pt x="0" y="943528"/>
                  <a:pt x="21602" y="965131"/>
                  <a:pt x="48256" y="965131"/>
                </a:cubicBezTo>
                <a:lnTo>
                  <a:pt x="1158157" y="965131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1776903" y="2374849"/>
            <a:ext cx="1439734" cy="471949"/>
          </a:xfrm>
          <a:custGeom>
            <a:rect b="b" l="l" r="r" t="t"/>
            <a:pathLst>
              <a:path extrusionOk="0" h="386052" w="1254670">
                <a:moveTo>
                  <a:pt x="1254670" y="337795"/>
                </a:moveTo>
                <a:cubicBezTo>
                  <a:pt x="1254670" y="364449"/>
                  <a:pt x="1233067" y="386052"/>
                  <a:pt x="1206414" y="386052"/>
                </a:cubicBezTo>
                <a:lnTo>
                  <a:pt x="1158157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1776903" y="2966532"/>
            <a:ext cx="1439734" cy="471949"/>
          </a:xfrm>
          <a:custGeom>
            <a:rect b="b" l="l" r="r" t="t"/>
            <a:pathLst>
              <a:path extrusionOk="0" h="386052" w="1254670">
                <a:moveTo>
                  <a:pt x="1254670" y="337795"/>
                </a:moveTo>
                <a:cubicBezTo>
                  <a:pt x="1254670" y="364449"/>
                  <a:pt x="1233067" y="386052"/>
                  <a:pt x="1206414" y="386052"/>
                </a:cubicBezTo>
                <a:lnTo>
                  <a:pt x="1158157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1776903" y="3558214"/>
            <a:ext cx="1439734" cy="589936"/>
          </a:xfrm>
          <a:custGeom>
            <a:rect b="b" l="l" r="r" t="t"/>
            <a:pathLst>
              <a:path extrusionOk="0" h="482565" w="1254670">
                <a:moveTo>
                  <a:pt x="1254670" y="434309"/>
                </a:moveTo>
                <a:cubicBezTo>
                  <a:pt x="1254670" y="460962"/>
                  <a:pt x="1233067" y="482565"/>
                  <a:pt x="1206414" y="482565"/>
                </a:cubicBezTo>
                <a:lnTo>
                  <a:pt x="1158157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206414" y="0"/>
                </a:lnTo>
                <a:cubicBezTo>
                  <a:pt x="1233067" y="0"/>
                  <a:pt x="1254670" y="21602"/>
                  <a:pt x="1254670" y="48256"/>
                </a:cubicBezTo>
                <a:lnTo>
                  <a:pt x="1254670" y="434309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3329754" y="1073150"/>
            <a:ext cx="1218236" cy="1179873"/>
          </a:xfrm>
          <a:custGeom>
            <a:rect b="b" l="l" r="r" t="t"/>
            <a:pathLst>
              <a:path extrusionOk="0" h="965131" w="1061644">
                <a:moveTo>
                  <a:pt x="965131" y="965131"/>
                </a:moveTo>
                <a:lnTo>
                  <a:pt x="1013387" y="965131"/>
                </a:lnTo>
                <a:cubicBezTo>
                  <a:pt x="1040041" y="965131"/>
                  <a:pt x="1061644" y="943528"/>
                  <a:pt x="1061644" y="916874"/>
                </a:cubicBezTo>
                <a:lnTo>
                  <a:pt x="1061644" y="48256"/>
                </a:lnTo>
                <a:cubicBezTo>
                  <a:pt x="1061644" y="21602"/>
                  <a:pt x="1040041" y="0"/>
                  <a:pt x="1013387" y="0"/>
                </a:cubicBezTo>
                <a:lnTo>
                  <a:pt x="48256" y="0"/>
                </a:lnTo>
                <a:cubicBezTo>
                  <a:pt x="21602" y="0"/>
                  <a:pt x="0" y="21602"/>
                  <a:pt x="0" y="48256"/>
                </a:cubicBezTo>
                <a:lnTo>
                  <a:pt x="0" y="916874"/>
                </a:lnTo>
                <a:cubicBezTo>
                  <a:pt x="0" y="943528"/>
                  <a:pt x="21602" y="965131"/>
                  <a:pt x="48256" y="965131"/>
                </a:cubicBezTo>
                <a:lnTo>
                  <a:pt x="965131" y="965131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3329754" y="2374849"/>
            <a:ext cx="1218236" cy="471949"/>
          </a:xfrm>
          <a:custGeom>
            <a:rect b="b" l="l" r="r" t="t"/>
            <a:pathLst>
              <a:path extrusionOk="0" h="386052" w="1061644">
                <a:moveTo>
                  <a:pt x="1061644" y="337795"/>
                </a:moveTo>
                <a:cubicBezTo>
                  <a:pt x="1061644" y="364449"/>
                  <a:pt x="1040041" y="386052"/>
                  <a:pt x="1013387" y="386052"/>
                </a:cubicBezTo>
                <a:lnTo>
                  <a:pt x="965131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013387" y="0"/>
                </a:lnTo>
                <a:cubicBezTo>
                  <a:pt x="1040041" y="0"/>
                  <a:pt x="1061644" y="21602"/>
                  <a:pt x="1061644" y="48256"/>
                </a:cubicBezTo>
                <a:lnTo>
                  <a:pt x="1061644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3329754" y="2966532"/>
            <a:ext cx="1218236" cy="471949"/>
          </a:xfrm>
          <a:custGeom>
            <a:rect b="b" l="l" r="r" t="t"/>
            <a:pathLst>
              <a:path extrusionOk="0" h="386052" w="1061644">
                <a:moveTo>
                  <a:pt x="1061644" y="337795"/>
                </a:moveTo>
                <a:cubicBezTo>
                  <a:pt x="1061644" y="364449"/>
                  <a:pt x="1040041" y="386052"/>
                  <a:pt x="1013387" y="386052"/>
                </a:cubicBezTo>
                <a:lnTo>
                  <a:pt x="965131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013387" y="0"/>
                </a:lnTo>
                <a:cubicBezTo>
                  <a:pt x="1040041" y="0"/>
                  <a:pt x="1061644" y="21602"/>
                  <a:pt x="1061644" y="48256"/>
                </a:cubicBezTo>
                <a:lnTo>
                  <a:pt x="1061644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3329754" y="3558214"/>
            <a:ext cx="1218236" cy="589936"/>
          </a:xfrm>
          <a:custGeom>
            <a:rect b="b" l="l" r="r" t="t"/>
            <a:pathLst>
              <a:path extrusionOk="0" h="482565" w="1061644">
                <a:moveTo>
                  <a:pt x="1061644" y="434309"/>
                </a:moveTo>
                <a:cubicBezTo>
                  <a:pt x="1061644" y="460962"/>
                  <a:pt x="1040041" y="482565"/>
                  <a:pt x="1013387" y="482565"/>
                </a:cubicBezTo>
                <a:lnTo>
                  <a:pt x="965131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013387" y="0"/>
                </a:lnTo>
                <a:cubicBezTo>
                  <a:pt x="1040041" y="0"/>
                  <a:pt x="1061644" y="21602"/>
                  <a:pt x="1061644" y="48256"/>
                </a:cubicBezTo>
                <a:lnTo>
                  <a:pt x="1061644" y="434309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660771" y="1073150"/>
            <a:ext cx="1328985" cy="1179873"/>
          </a:xfrm>
          <a:custGeom>
            <a:rect b="b" l="l" r="r" t="t"/>
            <a:pathLst>
              <a:path extrusionOk="0" h="965131" w="1158157">
                <a:moveTo>
                  <a:pt x="1061644" y="965131"/>
                </a:moveTo>
                <a:lnTo>
                  <a:pt x="1109900" y="965131"/>
                </a:lnTo>
                <a:cubicBezTo>
                  <a:pt x="1136554" y="965131"/>
                  <a:pt x="1158157" y="943528"/>
                  <a:pt x="1158157" y="916874"/>
                </a:cubicBezTo>
                <a:lnTo>
                  <a:pt x="1158157" y="48256"/>
                </a:lnTo>
                <a:cubicBezTo>
                  <a:pt x="1158157" y="21602"/>
                  <a:pt x="1136554" y="0"/>
                  <a:pt x="1109900" y="0"/>
                </a:cubicBezTo>
                <a:lnTo>
                  <a:pt x="48256" y="0"/>
                </a:lnTo>
                <a:cubicBezTo>
                  <a:pt x="21602" y="0"/>
                  <a:pt x="0" y="21602"/>
                  <a:pt x="0" y="48256"/>
                </a:cubicBezTo>
                <a:lnTo>
                  <a:pt x="0" y="916874"/>
                </a:lnTo>
                <a:cubicBezTo>
                  <a:pt x="0" y="943528"/>
                  <a:pt x="21602" y="965131"/>
                  <a:pt x="48256" y="965131"/>
                </a:cubicBezTo>
                <a:lnTo>
                  <a:pt x="1061644" y="965131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4660771" y="2374849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4660771" y="2966532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4660771" y="3558214"/>
            <a:ext cx="1328985" cy="589936"/>
          </a:xfrm>
          <a:custGeom>
            <a:rect b="b" l="l" r="r" t="t"/>
            <a:pathLst>
              <a:path extrusionOk="0" h="482565" w="1158157">
                <a:moveTo>
                  <a:pt x="1158157" y="434309"/>
                </a:moveTo>
                <a:cubicBezTo>
                  <a:pt x="1158157" y="460962"/>
                  <a:pt x="1136554" y="482565"/>
                  <a:pt x="1109900" y="482565"/>
                </a:cubicBezTo>
                <a:lnTo>
                  <a:pt x="1061644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434309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6102706" y="1073150"/>
            <a:ext cx="1328985" cy="1179873"/>
          </a:xfrm>
          <a:custGeom>
            <a:rect b="b" l="l" r="r" t="t"/>
            <a:pathLst>
              <a:path extrusionOk="0" h="965131" w="1158157">
                <a:moveTo>
                  <a:pt x="1061644" y="965131"/>
                </a:moveTo>
                <a:lnTo>
                  <a:pt x="1109900" y="965131"/>
                </a:lnTo>
                <a:cubicBezTo>
                  <a:pt x="1136554" y="965131"/>
                  <a:pt x="1158157" y="943528"/>
                  <a:pt x="1158157" y="916874"/>
                </a:cubicBezTo>
                <a:lnTo>
                  <a:pt x="1158157" y="48256"/>
                </a:lnTo>
                <a:cubicBezTo>
                  <a:pt x="1158157" y="21602"/>
                  <a:pt x="1136554" y="0"/>
                  <a:pt x="1109900" y="0"/>
                </a:cubicBezTo>
                <a:lnTo>
                  <a:pt x="48256" y="0"/>
                </a:lnTo>
                <a:cubicBezTo>
                  <a:pt x="21602" y="0"/>
                  <a:pt x="0" y="21602"/>
                  <a:pt x="0" y="48256"/>
                </a:cubicBezTo>
                <a:lnTo>
                  <a:pt x="0" y="916874"/>
                </a:lnTo>
                <a:cubicBezTo>
                  <a:pt x="0" y="943528"/>
                  <a:pt x="21602" y="965131"/>
                  <a:pt x="48256" y="965131"/>
                </a:cubicBezTo>
                <a:lnTo>
                  <a:pt x="1061644" y="965131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6102706" y="2374849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6102706" y="2966532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6102706" y="3558214"/>
            <a:ext cx="1328985" cy="589936"/>
          </a:xfrm>
          <a:custGeom>
            <a:rect b="b" l="l" r="r" t="t"/>
            <a:pathLst>
              <a:path extrusionOk="0" h="482565" w="1158157">
                <a:moveTo>
                  <a:pt x="1158157" y="434309"/>
                </a:moveTo>
                <a:cubicBezTo>
                  <a:pt x="1158157" y="460962"/>
                  <a:pt x="1136554" y="482565"/>
                  <a:pt x="1109900" y="482565"/>
                </a:cubicBezTo>
                <a:lnTo>
                  <a:pt x="1061644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434309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7544640" y="1073150"/>
            <a:ext cx="1328985" cy="1179873"/>
          </a:xfrm>
          <a:custGeom>
            <a:rect b="b" l="l" r="r" t="t"/>
            <a:pathLst>
              <a:path extrusionOk="0" h="965131" w="1158157">
                <a:moveTo>
                  <a:pt x="1061644" y="965131"/>
                </a:moveTo>
                <a:lnTo>
                  <a:pt x="1109900" y="965131"/>
                </a:lnTo>
                <a:cubicBezTo>
                  <a:pt x="1136554" y="965131"/>
                  <a:pt x="1158157" y="943528"/>
                  <a:pt x="1158157" y="916874"/>
                </a:cubicBezTo>
                <a:lnTo>
                  <a:pt x="1158157" y="48256"/>
                </a:lnTo>
                <a:cubicBezTo>
                  <a:pt x="1158157" y="21602"/>
                  <a:pt x="1136554" y="0"/>
                  <a:pt x="1109900" y="0"/>
                </a:cubicBezTo>
                <a:lnTo>
                  <a:pt x="48256" y="0"/>
                </a:lnTo>
                <a:cubicBezTo>
                  <a:pt x="21602" y="0"/>
                  <a:pt x="0" y="21602"/>
                  <a:pt x="0" y="48256"/>
                </a:cubicBezTo>
                <a:lnTo>
                  <a:pt x="0" y="916874"/>
                </a:lnTo>
                <a:cubicBezTo>
                  <a:pt x="0" y="943528"/>
                  <a:pt x="21602" y="965131"/>
                  <a:pt x="48256" y="965131"/>
                </a:cubicBezTo>
                <a:lnTo>
                  <a:pt x="1061644" y="965131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7544640" y="2374849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7544640" y="2966532"/>
            <a:ext cx="1328985" cy="471949"/>
          </a:xfrm>
          <a:custGeom>
            <a:rect b="b" l="l" r="r" t="t"/>
            <a:pathLst>
              <a:path extrusionOk="0" h="386052" w="1158157">
                <a:moveTo>
                  <a:pt x="1158157" y="337795"/>
                </a:moveTo>
                <a:cubicBezTo>
                  <a:pt x="1158157" y="364449"/>
                  <a:pt x="1136554" y="386052"/>
                  <a:pt x="1109900" y="386052"/>
                </a:cubicBezTo>
                <a:lnTo>
                  <a:pt x="1061644" y="386052"/>
                </a:lnTo>
                <a:lnTo>
                  <a:pt x="48256" y="386052"/>
                </a:lnTo>
                <a:cubicBezTo>
                  <a:pt x="21602" y="386052"/>
                  <a:pt x="0" y="364449"/>
                  <a:pt x="0" y="337795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337795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7544640" y="3558214"/>
            <a:ext cx="1328985" cy="589936"/>
          </a:xfrm>
          <a:custGeom>
            <a:rect b="b" l="l" r="r" t="t"/>
            <a:pathLst>
              <a:path extrusionOk="0" h="482565" w="1158157">
                <a:moveTo>
                  <a:pt x="1158157" y="434309"/>
                </a:moveTo>
                <a:cubicBezTo>
                  <a:pt x="1158157" y="460962"/>
                  <a:pt x="1136554" y="482565"/>
                  <a:pt x="1109900" y="482565"/>
                </a:cubicBezTo>
                <a:lnTo>
                  <a:pt x="1061644" y="482565"/>
                </a:lnTo>
                <a:lnTo>
                  <a:pt x="48256" y="482565"/>
                </a:lnTo>
                <a:cubicBezTo>
                  <a:pt x="21602" y="482565"/>
                  <a:pt x="0" y="460962"/>
                  <a:pt x="0" y="434309"/>
                </a:cubicBezTo>
                <a:lnTo>
                  <a:pt x="0" y="48256"/>
                </a:lnTo>
                <a:cubicBezTo>
                  <a:pt x="0" y="21602"/>
                  <a:pt x="21602" y="0"/>
                  <a:pt x="48256" y="0"/>
                </a:cubicBezTo>
                <a:lnTo>
                  <a:pt x="1109900" y="0"/>
                </a:lnTo>
                <a:cubicBezTo>
                  <a:pt x="1136554" y="0"/>
                  <a:pt x="1158157" y="21602"/>
                  <a:pt x="1158157" y="48256"/>
                </a:cubicBezTo>
                <a:lnTo>
                  <a:pt x="1158157" y="434309"/>
                </a:lnTo>
              </a:path>
            </a:pathLst>
          </a:custGeom>
          <a:solidFill>
            <a:srgbClr val="FFA6A3"/>
          </a:solidFill>
          <a:ln>
            <a:noFill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3466917" y="2533611"/>
            <a:ext cx="84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20,000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/yr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4975333" y="2533611"/>
            <a:ext cx="569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Up to 5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2108100" y="2533600"/>
            <a:ext cx="80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2,000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/mo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6232576" y="2427428"/>
            <a:ext cx="101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Standard support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7544631" y="3680978"/>
            <a:ext cx="12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Full compliance</a:t>
            </a:r>
            <a:br>
              <a:rPr b="1" i="0" lang="en" sz="1249" u="none" cap="none" strike="noStrike">
                <a:solidFill>
                  <a:schemeClr val="dk1"/>
                </a:solidFill>
              </a:rPr>
            </a:br>
            <a:r>
              <a:rPr b="1" i="0" lang="en" sz="1249" u="none" cap="none" strike="noStrike">
                <a:solidFill>
                  <a:schemeClr val="dk1"/>
                </a:solidFill>
              </a:rPr>
              <a:t>suite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7809575" y="2427429"/>
            <a:ext cx="84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Audit reports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7762872" y="1684554"/>
            <a:ext cx="89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Additional</a:t>
            </a:r>
            <a:br>
              <a:rPr b="1" i="0" lang="en" sz="1249" u="none" cap="none" strike="noStrike">
                <a:solidFill>
                  <a:schemeClr val="dk1"/>
                </a:solidFill>
              </a:rPr>
            </a:br>
            <a:r>
              <a:rPr b="1" i="0" lang="en" sz="1249" u="none" cap="none" strike="noStrike">
                <a:solidFill>
                  <a:schemeClr val="dk1"/>
                </a:solidFill>
              </a:rPr>
              <a:t>Features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353455" y="3104591"/>
            <a:ext cx="1095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49">
                <a:solidFill>
                  <a:schemeClr val="dk1"/>
                </a:solidFill>
              </a:rPr>
              <a:t>Pro 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Plan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6436016" y="1684567"/>
            <a:ext cx="80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Support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2020663" y="3106363"/>
            <a:ext cx="952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4,000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/mo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4824376" y="1684554"/>
            <a:ext cx="1003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Integrations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3491411" y="3106353"/>
            <a:ext cx="89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40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,000/yr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3466923" y="1684554"/>
            <a:ext cx="94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Yearly Cost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5085694" y="3125291"/>
            <a:ext cx="318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20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1944481" y="1684554"/>
            <a:ext cx="1106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Monthly Cost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6291620" y="2992832"/>
            <a:ext cx="9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Priority support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408095" y="1566207"/>
            <a:ext cx="89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Feature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7816420" y="3103226"/>
            <a:ext cx="80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Live alerts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279500" y="3725393"/>
            <a:ext cx="1329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49">
                <a:solidFill>
                  <a:schemeClr val="dk1"/>
                </a:solidFill>
              </a:rPr>
              <a:t>Enterprise 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Plan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2033848" y="3776150"/>
            <a:ext cx="94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8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,000/mo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3468375" y="3776150"/>
            <a:ext cx="94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$</a:t>
            </a:r>
            <a:r>
              <a:rPr b="1" lang="en" sz="1249">
                <a:solidFill>
                  <a:schemeClr val="dk1"/>
                </a:solidFill>
              </a:rPr>
              <a:t>90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,000/yr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5078047" y="3776151"/>
            <a:ext cx="365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50+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6291619" y="3762089"/>
            <a:ext cx="952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49" u="none" cap="none" strike="noStrike">
                <a:solidFill>
                  <a:schemeClr val="dk1"/>
                </a:solidFill>
              </a:rPr>
              <a:t>24/7 support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353464" y="2512907"/>
            <a:ext cx="1174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49">
                <a:solidFill>
                  <a:schemeClr val="dk1"/>
                </a:solidFill>
              </a:rPr>
              <a:t>Starter </a:t>
            </a:r>
            <a:r>
              <a:rPr b="1" i="0" lang="en" sz="1249" u="none" cap="none" strike="noStrike">
                <a:solidFill>
                  <a:schemeClr val="dk1"/>
                </a:solidFill>
              </a:rPr>
              <a:t>Plan</a:t>
            </a:r>
            <a:endParaRPr b="1" sz="1249">
              <a:solidFill>
                <a:schemeClr val="dk1"/>
              </a:solidFill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8048240" y="1196255"/>
            <a:ext cx="323390" cy="344551"/>
          </a:xfrm>
          <a:custGeom>
            <a:rect b="b" l="l" r="r" t="t"/>
            <a:pathLst>
              <a:path extrusionOk="0" h="281841" w="281821">
                <a:moveTo>
                  <a:pt x="117753" y="203396"/>
                </a:moveTo>
                <a:lnTo>
                  <a:pt x="117753" y="101659"/>
                </a:lnTo>
                <a:cubicBezTo>
                  <a:pt x="117753" y="91439"/>
                  <a:pt x="126039" y="83153"/>
                  <a:pt x="136259" y="83153"/>
                </a:cubicBezTo>
                <a:lnTo>
                  <a:pt x="173248" y="83153"/>
                </a:lnTo>
                <a:moveTo>
                  <a:pt x="99259" y="138648"/>
                </a:moveTo>
                <a:lnTo>
                  <a:pt x="145501" y="138648"/>
                </a:lnTo>
                <a:moveTo>
                  <a:pt x="122953" y="22953"/>
                </a:moveTo>
                <a:cubicBezTo>
                  <a:pt x="127528" y="28032"/>
                  <a:pt x="134044" y="30932"/>
                  <a:pt x="140880" y="30932"/>
                </a:cubicBezTo>
                <a:cubicBezTo>
                  <a:pt x="147716" y="30932"/>
                  <a:pt x="154232" y="28032"/>
                  <a:pt x="158807" y="22953"/>
                </a:cubicBezTo>
                <a:lnTo>
                  <a:pt x="170401" y="10117"/>
                </a:lnTo>
                <a:cubicBezTo>
                  <a:pt x="177235" y="2484"/>
                  <a:pt x="188143" y="0"/>
                  <a:pt x="197608" y="3919"/>
                </a:cubicBezTo>
                <a:cubicBezTo>
                  <a:pt x="207073" y="7839"/>
                  <a:pt x="213032" y="17308"/>
                  <a:pt x="212469" y="27537"/>
                </a:cubicBezTo>
                <a:lnTo>
                  <a:pt x="211588" y="44813"/>
                </a:lnTo>
                <a:cubicBezTo>
                  <a:pt x="211237" y="51634"/>
                  <a:pt x="213794" y="58283"/>
                  <a:pt x="218623" y="63113"/>
                </a:cubicBezTo>
                <a:cubicBezTo>
                  <a:pt x="223452" y="67942"/>
                  <a:pt x="230102" y="70498"/>
                  <a:pt x="236923" y="70148"/>
                </a:cubicBezTo>
                <a:lnTo>
                  <a:pt x="254283" y="69291"/>
                </a:lnTo>
                <a:cubicBezTo>
                  <a:pt x="264512" y="68728"/>
                  <a:pt x="273982" y="74686"/>
                  <a:pt x="277901" y="84152"/>
                </a:cubicBezTo>
                <a:cubicBezTo>
                  <a:pt x="281821" y="93617"/>
                  <a:pt x="279336" y="104525"/>
                  <a:pt x="271703" y="111359"/>
                </a:cubicBezTo>
                <a:lnTo>
                  <a:pt x="258867" y="122953"/>
                </a:lnTo>
                <a:cubicBezTo>
                  <a:pt x="253788" y="127528"/>
                  <a:pt x="250888" y="134044"/>
                  <a:pt x="250888" y="140880"/>
                </a:cubicBezTo>
                <a:cubicBezTo>
                  <a:pt x="250888" y="147716"/>
                  <a:pt x="253788" y="154232"/>
                  <a:pt x="258867" y="158807"/>
                </a:cubicBezTo>
                <a:lnTo>
                  <a:pt x="271703" y="170401"/>
                </a:lnTo>
                <a:cubicBezTo>
                  <a:pt x="279336" y="177235"/>
                  <a:pt x="281821" y="188143"/>
                  <a:pt x="277901" y="197608"/>
                </a:cubicBezTo>
                <a:cubicBezTo>
                  <a:pt x="273982" y="207073"/>
                  <a:pt x="264512" y="213032"/>
                  <a:pt x="254283" y="212469"/>
                </a:cubicBezTo>
                <a:lnTo>
                  <a:pt x="237007" y="211588"/>
                </a:lnTo>
                <a:cubicBezTo>
                  <a:pt x="230186" y="211237"/>
                  <a:pt x="223537" y="213794"/>
                  <a:pt x="218708" y="218623"/>
                </a:cubicBezTo>
                <a:cubicBezTo>
                  <a:pt x="213878" y="223452"/>
                  <a:pt x="211322" y="230102"/>
                  <a:pt x="211672" y="236923"/>
                </a:cubicBezTo>
                <a:lnTo>
                  <a:pt x="212553" y="254198"/>
                </a:lnTo>
                <a:cubicBezTo>
                  <a:pt x="213116" y="264428"/>
                  <a:pt x="207158" y="273897"/>
                  <a:pt x="197693" y="277817"/>
                </a:cubicBezTo>
                <a:cubicBezTo>
                  <a:pt x="188228" y="281736"/>
                  <a:pt x="177319" y="279251"/>
                  <a:pt x="170485" y="271619"/>
                </a:cubicBezTo>
                <a:lnTo>
                  <a:pt x="158892" y="258783"/>
                </a:lnTo>
                <a:cubicBezTo>
                  <a:pt x="154316" y="253703"/>
                  <a:pt x="147801" y="250803"/>
                  <a:pt x="140964" y="250803"/>
                </a:cubicBezTo>
                <a:cubicBezTo>
                  <a:pt x="134128" y="250803"/>
                  <a:pt x="127613" y="253703"/>
                  <a:pt x="123037" y="258783"/>
                </a:cubicBezTo>
                <a:lnTo>
                  <a:pt x="111443" y="271619"/>
                </a:lnTo>
                <a:cubicBezTo>
                  <a:pt x="104633" y="279307"/>
                  <a:pt x="93703" y="281841"/>
                  <a:pt x="84205" y="277934"/>
                </a:cubicBezTo>
                <a:cubicBezTo>
                  <a:pt x="74707" y="274028"/>
                  <a:pt x="68722" y="264537"/>
                  <a:pt x="69291" y="254283"/>
                </a:cubicBezTo>
                <a:lnTo>
                  <a:pt x="70172" y="237007"/>
                </a:lnTo>
                <a:cubicBezTo>
                  <a:pt x="70523" y="230186"/>
                  <a:pt x="67966" y="223537"/>
                  <a:pt x="63137" y="218708"/>
                </a:cubicBezTo>
                <a:cubicBezTo>
                  <a:pt x="58308" y="213878"/>
                  <a:pt x="51658" y="211322"/>
                  <a:pt x="44837" y="211672"/>
                </a:cubicBezTo>
                <a:lnTo>
                  <a:pt x="27561" y="212553"/>
                </a:lnTo>
                <a:cubicBezTo>
                  <a:pt x="17332" y="213116"/>
                  <a:pt x="7863" y="207158"/>
                  <a:pt x="3943" y="197693"/>
                </a:cubicBezTo>
                <a:cubicBezTo>
                  <a:pt x="24" y="188228"/>
                  <a:pt x="2508" y="177319"/>
                  <a:pt x="10141" y="170485"/>
                </a:cubicBezTo>
                <a:lnTo>
                  <a:pt x="22977" y="158892"/>
                </a:lnTo>
                <a:cubicBezTo>
                  <a:pt x="28057" y="154316"/>
                  <a:pt x="30957" y="147801"/>
                  <a:pt x="30957" y="140964"/>
                </a:cubicBezTo>
                <a:cubicBezTo>
                  <a:pt x="30957" y="134128"/>
                  <a:pt x="28057" y="127613"/>
                  <a:pt x="22977" y="123037"/>
                </a:cubicBezTo>
                <a:lnTo>
                  <a:pt x="10117" y="111359"/>
                </a:lnTo>
                <a:cubicBezTo>
                  <a:pt x="2484" y="104525"/>
                  <a:pt x="0" y="93617"/>
                  <a:pt x="3919" y="84152"/>
                </a:cubicBezTo>
                <a:cubicBezTo>
                  <a:pt x="7839" y="74686"/>
                  <a:pt x="17308" y="68728"/>
                  <a:pt x="27537" y="69291"/>
                </a:cubicBezTo>
                <a:lnTo>
                  <a:pt x="44813" y="70172"/>
                </a:lnTo>
                <a:cubicBezTo>
                  <a:pt x="51634" y="70523"/>
                  <a:pt x="58283" y="67966"/>
                  <a:pt x="63113" y="63137"/>
                </a:cubicBezTo>
                <a:cubicBezTo>
                  <a:pt x="67942" y="58308"/>
                  <a:pt x="70498" y="51658"/>
                  <a:pt x="70148" y="44837"/>
                </a:cubicBezTo>
                <a:lnTo>
                  <a:pt x="69291" y="27537"/>
                </a:lnTo>
                <a:cubicBezTo>
                  <a:pt x="68728" y="17308"/>
                  <a:pt x="74686" y="7839"/>
                  <a:pt x="84152" y="3919"/>
                </a:cubicBezTo>
                <a:cubicBezTo>
                  <a:pt x="93617" y="0"/>
                  <a:pt x="104525" y="2484"/>
                  <a:pt x="111359" y="10117"/>
                </a:cubicBezTo>
                <a:close/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6601837" y="1191486"/>
            <a:ext cx="321863" cy="342900"/>
          </a:xfrm>
          <a:custGeom>
            <a:rect b="b" l="l" r="r" t="t"/>
            <a:pathLst>
              <a:path extrusionOk="0" h="280491" w="280491">
                <a:moveTo>
                  <a:pt x="97719" y="132705"/>
                </a:moveTo>
                <a:cubicBezTo>
                  <a:pt x="74797" y="174930"/>
                  <a:pt x="104958" y="217154"/>
                  <a:pt x="143563" y="217154"/>
                </a:cubicBezTo>
                <a:cubicBezTo>
                  <a:pt x="173723" y="217154"/>
                  <a:pt x="197851" y="193026"/>
                  <a:pt x="197851" y="162865"/>
                </a:cubicBezTo>
                <a:cubicBezTo>
                  <a:pt x="197851" y="132705"/>
                  <a:pt x="173723" y="108577"/>
                  <a:pt x="143563" y="108577"/>
                </a:cubicBezTo>
                <a:lnTo>
                  <a:pt x="138910" y="108577"/>
                </a:lnTo>
                <a:moveTo>
                  <a:pt x="156833" y="89273"/>
                </a:moveTo>
                <a:lnTo>
                  <a:pt x="138737" y="108576"/>
                </a:lnTo>
                <a:lnTo>
                  <a:pt x="150801" y="132704"/>
                </a:lnTo>
                <a:moveTo>
                  <a:pt x="144769" y="58401"/>
                </a:moveTo>
                <a:cubicBezTo>
                  <a:pt x="158398" y="58401"/>
                  <a:pt x="169445" y="47353"/>
                  <a:pt x="169445" y="33724"/>
                </a:cubicBezTo>
                <a:cubicBezTo>
                  <a:pt x="169445" y="20096"/>
                  <a:pt x="158398" y="9048"/>
                  <a:pt x="144769" y="9048"/>
                </a:cubicBezTo>
                <a:cubicBezTo>
                  <a:pt x="131140" y="9048"/>
                  <a:pt x="120092" y="20096"/>
                  <a:pt x="120092" y="33724"/>
                </a:cubicBezTo>
                <a:cubicBezTo>
                  <a:pt x="120092" y="47353"/>
                  <a:pt x="131140" y="58401"/>
                  <a:pt x="144769" y="58401"/>
                </a:cubicBezTo>
                <a:close/>
                <a:moveTo>
                  <a:pt x="33724" y="149703"/>
                </a:moveTo>
                <a:cubicBezTo>
                  <a:pt x="47353" y="149703"/>
                  <a:pt x="58401" y="138655"/>
                  <a:pt x="58401" y="125027"/>
                </a:cubicBezTo>
                <a:cubicBezTo>
                  <a:pt x="58401" y="111399"/>
                  <a:pt x="47353" y="100350"/>
                  <a:pt x="33724" y="100350"/>
                </a:cubicBezTo>
                <a:cubicBezTo>
                  <a:pt x="20096" y="100350"/>
                  <a:pt x="9048" y="111399"/>
                  <a:pt x="9048" y="125027"/>
                </a:cubicBezTo>
                <a:cubicBezTo>
                  <a:pt x="9048" y="138655"/>
                  <a:pt x="20096" y="149703"/>
                  <a:pt x="33724" y="149703"/>
                </a:cubicBezTo>
                <a:close/>
                <a:moveTo>
                  <a:pt x="255815" y="149703"/>
                </a:moveTo>
                <a:cubicBezTo>
                  <a:pt x="269442" y="149703"/>
                  <a:pt x="280491" y="138655"/>
                  <a:pt x="280491" y="125027"/>
                </a:cubicBezTo>
                <a:cubicBezTo>
                  <a:pt x="280491" y="111399"/>
                  <a:pt x="269442" y="100350"/>
                  <a:pt x="255815" y="100350"/>
                </a:cubicBezTo>
                <a:cubicBezTo>
                  <a:pt x="242186" y="100350"/>
                  <a:pt x="231138" y="111399"/>
                  <a:pt x="231138" y="125027"/>
                </a:cubicBezTo>
                <a:cubicBezTo>
                  <a:pt x="231138" y="138655"/>
                  <a:pt x="242186" y="149703"/>
                  <a:pt x="255815" y="149703"/>
                </a:cubicBezTo>
                <a:close/>
                <a:moveTo>
                  <a:pt x="64570" y="280491"/>
                </a:moveTo>
                <a:cubicBezTo>
                  <a:pt x="78199" y="280491"/>
                  <a:pt x="89247" y="269442"/>
                  <a:pt x="89247" y="255814"/>
                </a:cubicBezTo>
                <a:cubicBezTo>
                  <a:pt x="89247" y="242185"/>
                  <a:pt x="78199" y="231138"/>
                  <a:pt x="64570" y="231138"/>
                </a:cubicBezTo>
                <a:cubicBezTo>
                  <a:pt x="50942" y="231138"/>
                  <a:pt x="39893" y="242185"/>
                  <a:pt x="39893" y="255814"/>
                </a:cubicBezTo>
                <a:cubicBezTo>
                  <a:pt x="39893" y="269442"/>
                  <a:pt x="50942" y="280491"/>
                  <a:pt x="64570" y="280491"/>
                </a:cubicBezTo>
                <a:close/>
                <a:moveTo>
                  <a:pt x="224968" y="280491"/>
                </a:moveTo>
                <a:cubicBezTo>
                  <a:pt x="238597" y="280491"/>
                  <a:pt x="249645" y="269442"/>
                  <a:pt x="249645" y="255814"/>
                </a:cubicBezTo>
                <a:cubicBezTo>
                  <a:pt x="249645" y="242185"/>
                  <a:pt x="238597" y="231138"/>
                  <a:pt x="224968" y="231138"/>
                </a:cubicBezTo>
                <a:cubicBezTo>
                  <a:pt x="211340" y="231138"/>
                  <a:pt x="200292" y="242185"/>
                  <a:pt x="200292" y="255814"/>
                </a:cubicBezTo>
                <a:cubicBezTo>
                  <a:pt x="200292" y="269442"/>
                  <a:pt x="211340" y="280491"/>
                  <a:pt x="224968" y="280491"/>
                </a:cubicBezTo>
                <a:close/>
                <a:moveTo>
                  <a:pt x="53020" y="109614"/>
                </a:moveTo>
                <a:lnTo>
                  <a:pt x="125249" y="48730"/>
                </a:lnTo>
                <a:moveTo>
                  <a:pt x="236098" y="110242"/>
                </a:moveTo>
                <a:lnTo>
                  <a:pt x="164335" y="48730"/>
                </a:lnTo>
                <a:moveTo>
                  <a:pt x="38550" y="149246"/>
                </a:moveTo>
                <a:lnTo>
                  <a:pt x="58577" y="231857"/>
                </a:lnTo>
                <a:moveTo>
                  <a:pt x="249814" y="149005"/>
                </a:moveTo>
                <a:lnTo>
                  <a:pt x="229786" y="231621"/>
                </a:lnTo>
                <a:moveTo>
                  <a:pt x="89247" y="255815"/>
                </a:moveTo>
                <a:lnTo>
                  <a:pt x="200292" y="255815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5166835" y="1198986"/>
            <a:ext cx="318403" cy="339007"/>
          </a:xfrm>
          <a:custGeom>
            <a:rect b="b" l="l" r="r" t="t"/>
            <a:pathLst>
              <a:path extrusionOk="0" h="277306" w="277475">
                <a:moveTo>
                  <a:pt x="202014" y="242561"/>
                </a:moveTo>
                <a:lnTo>
                  <a:pt x="230980" y="277306"/>
                </a:lnTo>
                <a:lnTo>
                  <a:pt x="277318" y="277306"/>
                </a:lnTo>
                <a:lnTo>
                  <a:pt x="230980" y="219386"/>
                </a:lnTo>
                <a:lnTo>
                  <a:pt x="277318" y="161466"/>
                </a:lnTo>
                <a:lnTo>
                  <a:pt x="230980" y="161466"/>
                </a:lnTo>
                <a:lnTo>
                  <a:pt x="202014" y="196223"/>
                </a:lnTo>
                <a:lnTo>
                  <a:pt x="173060" y="161466"/>
                </a:lnTo>
                <a:lnTo>
                  <a:pt x="126721" y="161466"/>
                </a:lnTo>
                <a:lnTo>
                  <a:pt x="173060" y="219386"/>
                </a:lnTo>
                <a:lnTo>
                  <a:pt x="126721" y="277306"/>
                </a:lnTo>
                <a:lnTo>
                  <a:pt x="173060" y="277306"/>
                </a:lnTo>
                <a:lnTo>
                  <a:pt x="202014" y="242561"/>
                </a:lnTo>
                <a:close/>
                <a:moveTo>
                  <a:pt x="80274" y="263360"/>
                </a:moveTo>
                <a:cubicBezTo>
                  <a:pt x="53045" y="263366"/>
                  <a:pt x="30968" y="241295"/>
                  <a:pt x="30968" y="214066"/>
                </a:cubicBezTo>
                <a:lnTo>
                  <a:pt x="30968" y="183290"/>
                </a:lnTo>
                <a:moveTo>
                  <a:pt x="61780" y="214066"/>
                </a:moveTo>
                <a:lnTo>
                  <a:pt x="30968" y="183254"/>
                </a:lnTo>
                <a:lnTo>
                  <a:pt x="156" y="214066"/>
                </a:lnTo>
                <a:moveTo>
                  <a:pt x="197357" y="14476"/>
                </a:moveTo>
                <a:cubicBezTo>
                  <a:pt x="224586" y="14470"/>
                  <a:pt x="246663" y="36541"/>
                  <a:pt x="246663" y="63771"/>
                </a:cubicBezTo>
                <a:lnTo>
                  <a:pt x="246663" y="100747"/>
                </a:lnTo>
                <a:moveTo>
                  <a:pt x="215851" y="69935"/>
                </a:moveTo>
                <a:lnTo>
                  <a:pt x="246663" y="100747"/>
                </a:lnTo>
                <a:lnTo>
                  <a:pt x="277475" y="69935"/>
                </a:lnTo>
                <a:moveTo>
                  <a:pt x="12329" y="0"/>
                </a:moveTo>
                <a:lnTo>
                  <a:pt x="147894" y="0"/>
                </a:lnTo>
                <a:cubicBezTo>
                  <a:pt x="147894" y="0"/>
                  <a:pt x="160223" y="0"/>
                  <a:pt x="160223" y="12329"/>
                </a:cubicBezTo>
                <a:lnTo>
                  <a:pt x="160223" y="123247"/>
                </a:lnTo>
                <a:cubicBezTo>
                  <a:pt x="160223" y="123247"/>
                  <a:pt x="160223" y="135576"/>
                  <a:pt x="147894" y="135576"/>
                </a:cubicBezTo>
                <a:lnTo>
                  <a:pt x="12329" y="135576"/>
                </a:lnTo>
                <a:cubicBezTo>
                  <a:pt x="12329" y="135576"/>
                  <a:pt x="0" y="135576"/>
                  <a:pt x="0" y="123247"/>
                </a:cubicBezTo>
                <a:lnTo>
                  <a:pt x="0" y="12329"/>
                </a:lnTo>
                <a:cubicBezTo>
                  <a:pt x="0" y="12329"/>
                  <a:pt x="0" y="0"/>
                  <a:pt x="12329" y="0"/>
                </a:cubicBezTo>
                <a:moveTo>
                  <a:pt x="0" y="37410"/>
                </a:moveTo>
                <a:lnTo>
                  <a:pt x="160223" y="37410"/>
                </a:lnTo>
                <a:moveTo>
                  <a:pt x="0" y="69935"/>
                </a:moveTo>
                <a:lnTo>
                  <a:pt x="160223" y="69935"/>
                </a:lnTo>
                <a:moveTo>
                  <a:pt x="0" y="103377"/>
                </a:moveTo>
                <a:lnTo>
                  <a:pt x="160223" y="103377"/>
                </a:lnTo>
                <a:moveTo>
                  <a:pt x="73253" y="37410"/>
                </a:moveTo>
                <a:lnTo>
                  <a:pt x="73253" y="135576"/>
                </a:lnTo>
                <a:moveTo>
                  <a:pt x="116250" y="37410"/>
                </a:moveTo>
                <a:lnTo>
                  <a:pt x="116250" y="135576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3773427" y="1191486"/>
            <a:ext cx="321863" cy="332577"/>
          </a:xfrm>
          <a:custGeom>
            <a:rect b="b" l="l" r="r" t="t"/>
            <a:pathLst>
              <a:path extrusionOk="0" h="272047" w="280491">
                <a:moveTo>
                  <a:pt x="147784" y="142963"/>
                </a:moveTo>
                <a:lnTo>
                  <a:pt x="62130" y="142963"/>
                </a:lnTo>
                <a:moveTo>
                  <a:pt x="62130" y="44035"/>
                </a:moveTo>
                <a:lnTo>
                  <a:pt x="85143" y="44035"/>
                </a:lnTo>
                <a:cubicBezTo>
                  <a:pt x="93774" y="44035"/>
                  <a:pt x="99527" y="48861"/>
                  <a:pt x="99527" y="56100"/>
                </a:cubicBezTo>
                <a:lnTo>
                  <a:pt x="99527" y="237061"/>
                </a:lnTo>
                <a:cubicBezTo>
                  <a:pt x="99527" y="244300"/>
                  <a:pt x="93774" y="249125"/>
                  <a:pt x="85143" y="249125"/>
                </a:cubicBezTo>
                <a:lnTo>
                  <a:pt x="62130" y="249125"/>
                </a:lnTo>
                <a:moveTo>
                  <a:pt x="35589" y="169502"/>
                </a:moveTo>
                <a:cubicBezTo>
                  <a:pt x="50247" y="169502"/>
                  <a:pt x="62130" y="157620"/>
                  <a:pt x="62130" y="142961"/>
                </a:cubicBezTo>
                <a:cubicBezTo>
                  <a:pt x="62130" y="128303"/>
                  <a:pt x="50247" y="116420"/>
                  <a:pt x="35589" y="116420"/>
                </a:cubicBezTo>
                <a:cubicBezTo>
                  <a:pt x="20931" y="116420"/>
                  <a:pt x="9048" y="128303"/>
                  <a:pt x="9048" y="142961"/>
                </a:cubicBezTo>
                <a:cubicBezTo>
                  <a:pt x="9048" y="157620"/>
                  <a:pt x="20931" y="169502"/>
                  <a:pt x="35589" y="169502"/>
                </a:cubicBezTo>
                <a:close/>
                <a:moveTo>
                  <a:pt x="35589" y="272047"/>
                </a:moveTo>
                <a:cubicBezTo>
                  <a:pt x="50247" y="272047"/>
                  <a:pt x="62130" y="260165"/>
                  <a:pt x="62130" y="245506"/>
                </a:cubicBezTo>
                <a:cubicBezTo>
                  <a:pt x="62130" y="230848"/>
                  <a:pt x="50247" y="218965"/>
                  <a:pt x="35589" y="218965"/>
                </a:cubicBezTo>
                <a:cubicBezTo>
                  <a:pt x="20931" y="218965"/>
                  <a:pt x="9048" y="230848"/>
                  <a:pt x="9048" y="245506"/>
                </a:cubicBezTo>
                <a:cubicBezTo>
                  <a:pt x="9048" y="260165"/>
                  <a:pt x="20931" y="272047"/>
                  <a:pt x="35589" y="272047"/>
                </a:cubicBezTo>
                <a:close/>
                <a:moveTo>
                  <a:pt x="35589" y="70574"/>
                </a:moveTo>
                <a:cubicBezTo>
                  <a:pt x="50247" y="70574"/>
                  <a:pt x="62130" y="58691"/>
                  <a:pt x="62130" y="44033"/>
                </a:cubicBezTo>
                <a:cubicBezTo>
                  <a:pt x="62130" y="29375"/>
                  <a:pt x="50247" y="17492"/>
                  <a:pt x="35589" y="17492"/>
                </a:cubicBezTo>
                <a:cubicBezTo>
                  <a:pt x="20931" y="17492"/>
                  <a:pt x="9048" y="29375"/>
                  <a:pt x="9048" y="44033"/>
                </a:cubicBezTo>
                <a:cubicBezTo>
                  <a:pt x="9048" y="58691"/>
                  <a:pt x="20931" y="70574"/>
                  <a:pt x="35589" y="70574"/>
                </a:cubicBezTo>
                <a:close/>
                <a:moveTo>
                  <a:pt x="211724" y="140550"/>
                </a:moveTo>
                <a:cubicBezTo>
                  <a:pt x="202073" y="140550"/>
                  <a:pt x="194834" y="133312"/>
                  <a:pt x="194834" y="123661"/>
                </a:cubicBezTo>
                <a:cubicBezTo>
                  <a:pt x="194834" y="114010"/>
                  <a:pt x="202073" y="106771"/>
                  <a:pt x="211724" y="106771"/>
                </a:cubicBezTo>
                <a:cubicBezTo>
                  <a:pt x="216550" y="106771"/>
                  <a:pt x="220169" y="109184"/>
                  <a:pt x="223788" y="111597"/>
                </a:cubicBezTo>
                <a:moveTo>
                  <a:pt x="198455" y="167089"/>
                </a:moveTo>
                <a:cubicBezTo>
                  <a:pt x="200867" y="171915"/>
                  <a:pt x="205693" y="174328"/>
                  <a:pt x="211725" y="174328"/>
                </a:cubicBezTo>
                <a:cubicBezTo>
                  <a:pt x="221376" y="174328"/>
                  <a:pt x="228615" y="167089"/>
                  <a:pt x="228615" y="157438"/>
                </a:cubicBezTo>
                <a:cubicBezTo>
                  <a:pt x="228615" y="147786"/>
                  <a:pt x="221376" y="140548"/>
                  <a:pt x="211725" y="140548"/>
                </a:cubicBezTo>
                <a:moveTo>
                  <a:pt x="211724" y="94707"/>
                </a:moveTo>
                <a:lnTo>
                  <a:pt x="211724" y="106771"/>
                </a:lnTo>
                <a:moveTo>
                  <a:pt x="211724" y="174326"/>
                </a:moveTo>
                <a:lnTo>
                  <a:pt x="211724" y="186390"/>
                </a:lnTo>
                <a:moveTo>
                  <a:pt x="280491" y="209316"/>
                </a:moveTo>
                <a:cubicBezTo>
                  <a:pt x="280491" y="216554"/>
                  <a:pt x="275665" y="221380"/>
                  <a:pt x="268427" y="221380"/>
                </a:cubicBezTo>
                <a:lnTo>
                  <a:pt x="159849" y="221380"/>
                </a:lnTo>
                <a:cubicBezTo>
                  <a:pt x="152611" y="221380"/>
                  <a:pt x="147785" y="216554"/>
                  <a:pt x="147785" y="209316"/>
                </a:cubicBezTo>
                <a:lnTo>
                  <a:pt x="147785" y="70579"/>
                </a:lnTo>
                <a:cubicBezTo>
                  <a:pt x="147785" y="63340"/>
                  <a:pt x="152611" y="58515"/>
                  <a:pt x="159849" y="58515"/>
                </a:cubicBezTo>
                <a:lnTo>
                  <a:pt x="233441" y="58515"/>
                </a:lnTo>
                <a:cubicBezTo>
                  <a:pt x="237060" y="58515"/>
                  <a:pt x="239473" y="59721"/>
                  <a:pt x="241885" y="62134"/>
                </a:cubicBezTo>
                <a:lnTo>
                  <a:pt x="276872" y="97120"/>
                </a:lnTo>
                <a:cubicBezTo>
                  <a:pt x="279284" y="99533"/>
                  <a:pt x="280491" y="101946"/>
                  <a:pt x="280491" y="105565"/>
                </a:cubicBezTo>
                <a:close/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2331492" y="1191486"/>
            <a:ext cx="321863" cy="342167"/>
          </a:xfrm>
          <a:custGeom>
            <a:rect b="b" l="l" r="r" t="t"/>
            <a:pathLst>
              <a:path extrusionOk="0" h="279891" w="280491">
                <a:moveTo>
                  <a:pt x="188802" y="252146"/>
                </a:moveTo>
                <a:cubicBezTo>
                  <a:pt x="223449" y="252146"/>
                  <a:pt x="251537" y="224060"/>
                  <a:pt x="251537" y="189413"/>
                </a:cubicBezTo>
                <a:cubicBezTo>
                  <a:pt x="251537" y="154766"/>
                  <a:pt x="223449" y="126679"/>
                  <a:pt x="188802" y="126679"/>
                </a:cubicBezTo>
                <a:cubicBezTo>
                  <a:pt x="154156" y="126679"/>
                  <a:pt x="126070" y="154766"/>
                  <a:pt x="126070" y="189413"/>
                </a:cubicBezTo>
                <a:cubicBezTo>
                  <a:pt x="126070" y="224060"/>
                  <a:pt x="154156" y="252146"/>
                  <a:pt x="188802" y="252146"/>
                </a:cubicBezTo>
                <a:close/>
                <a:moveTo>
                  <a:pt x="280491" y="279891"/>
                </a:moveTo>
                <a:lnTo>
                  <a:pt x="233753" y="233153"/>
                </a:lnTo>
                <a:moveTo>
                  <a:pt x="86259" y="211126"/>
                </a:moveTo>
                <a:cubicBezTo>
                  <a:pt x="41622" y="200268"/>
                  <a:pt x="9048" y="159250"/>
                  <a:pt x="9048" y="112200"/>
                </a:cubicBezTo>
                <a:cubicBezTo>
                  <a:pt x="9048" y="55498"/>
                  <a:pt x="54892" y="9654"/>
                  <a:pt x="111594" y="9654"/>
                </a:cubicBezTo>
                <a:cubicBezTo>
                  <a:pt x="159851" y="9654"/>
                  <a:pt x="199662" y="42227"/>
                  <a:pt x="210520" y="86865"/>
                </a:cubicBezTo>
                <a:moveTo>
                  <a:pt x="202074" y="159255"/>
                </a:moveTo>
                <a:cubicBezTo>
                  <a:pt x="193629" y="176144"/>
                  <a:pt x="180358" y="189415"/>
                  <a:pt x="164675" y="200273"/>
                </a:cubicBezTo>
                <a:moveTo>
                  <a:pt x="190858" y="47125"/>
                </a:moveTo>
                <a:lnTo>
                  <a:pt x="111594" y="112204"/>
                </a:lnTo>
                <a:lnTo>
                  <a:pt x="111594" y="9766"/>
                </a:lnTo>
                <a:moveTo>
                  <a:pt x="111593" y="112200"/>
                </a:moveTo>
                <a:lnTo>
                  <a:pt x="86279" y="211121"/>
                </a:lnTo>
              </a:path>
            </a:pathLst>
          </a:custGeom>
          <a:noFill/>
          <a:ln cap="flat" cmpd="sng" w="1382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525" lIns="105075" spcFirstLastPara="1" rIns="105075" wrap="square" tIns="52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49" u="none" cap="none" strike="noStrike">
              <a:solidFill>
                <a:schemeClr val="dk1"/>
              </a:solidFill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1944475" y="106925"/>
            <a:ext cx="58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1C1C"/>
                </a:solidFill>
              </a:rPr>
              <a:t>HOW WE MAKE MONEY  ?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3" name="Google Shape;343;p26"/>
          <p:cNvCxnSpPr/>
          <p:nvPr/>
        </p:nvCxnSpPr>
        <p:spPr>
          <a:xfrm>
            <a:off x="2133600" y="502550"/>
            <a:ext cx="5497200" cy="183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idx="12" type="sldNum"/>
          </p:nvPr>
        </p:nvSpPr>
        <p:spPr>
          <a:xfrm>
            <a:off x="7168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1359893" y="1521658"/>
            <a:ext cx="749949" cy="476829"/>
          </a:xfrm>
          <a:custGeom>
            <a:rect b="b" l="l" r="r" t="t"/>
            <a:pathLst>
              <a:path extrusionOk="0" h="603581" w="603581">
                <a:moveTo>
                  <a:pt x="0" y="301790"/>
                </a:moveTo>
                <a:cubicBezTo>
                  <a:pt x="0" y="468465"/>
                  <a:pt x="135116" y="603581"/>
                  <a:pt x="301790" y="603581"/>
                </a:cubicBezTo>
                <a:cubicBezTo>
                  <a:pt x="468465" y="603581"/>
                  <a:pt x="603581" y="468465"/>
                  <a:pt x="603581" y="301790"/>
                </a:cubicBezTo>
                <a:cubicBezTo>
                  <a:pt x="603581" y="135116"/>
                  <a:pt x="468465" y="0"/>
                  <a:pt x="301790" y="0"/>
                </a:cubicBezTo>
                <a:cubicBezTo>
                  <a:pt x="135116" y="0"/>
                  <a:pt x="0" y="135116"/>
                  <a:pt x="0" y="301790"/>
                </a:cubicBezTo>
              </a:path>
            </a:pathLst>
          </a:custGeom>
          <a:noFill/>
          <a:ln cap="flat" cmpd="sng" w="15000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1735029" y="1999176"/>
            <a:ext cx="10416" cy="476829"/>
          </a:xfrm>
          <a:custGeom>
            <a:rect b="b" l="l" r="r" t="t"/>
            <a:pathLst>
              <a:path extrusionOk="0" h="603581" w="8383">
                <a:moveTo>
                  <a:pt x="0" y="603581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3584863" y="2052234"/>
            <a:ext cx="10416" cy="430470"/>
          </a:xfrm>
          <a:custGeom>
            <a:rect b="b" l="l" r="r" t="t"/>
            <a:pathLst>
              <a:path extrusionOk="0" h="544899" w="8383">
                <a:moveTo>
                  <a:pt x="0" y="544899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3553604" y="2005809"/>
            <a:ext cx="62495" cy="39735"/>
          </a:xfrm>
          <a:custGeom>
            <a:rect b="b" l="l" r="r" t="t"/>
            <a:pathLst>
              <a:path extrusionOk="0" h="50298" w="50298">
                <a:moveTo>
                  <a:pt x="0" y="25149"/>
                </a:moveTo>
                <a:cubicBezTo>
                  <a:pt x="0" y="39029"/>
                  <a:pt x="11269" y="50298"/>
                  <a:pt x="25149" y="50298"/>
                </a:cubicBezTo>
                <a:cubicBezTo>
                  <a:pt x="39029" y="50298"/>
                  <a:pt x="50298" y="39029"/>
                  <a:pt x="50298" y="25149"/>
                </a:cubicBezTo>
                <a:cubicBezTo>
                  <a:pt x="50298" y="11269"/>
                  <a:pt x="39029" y="0"/>
                  <a:pt x="25149" y="0"/>
                </a:cubicBezTo>
                <a:cubicBezTo>
                  <a:pt x="11269" y="0"/>
                  <a:pt x="0" y="11269"/>
                  <a:pt x="0" y="25149"/>
                </a:cubicBezTo>
                <a:close/>
              </a:path>
            </a:pathLst>
          </a:custGeom>
          <a:noFill/>
          <a:ln cap="flat" cmpd="sng" w="15000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5066232" y="1521658"/>
            <a:ext cx="749949" cy="476829"/>
          </a:xfrm>
          <a:custGeom>
            <a:rect b="b" l="l" r="r" t="t"/>
            <a:pathLst>
              <a:path extrusionOk="0" h="603581" w="603581">
                <a:moveTo>
                  <a:pt x="0" y="301790"/>
                </a:moveTo>
                <a:cubicBezTo>
                  <a:pt x="0" y="468465"/>
                  <a:pt x="135116" y="603581"/>
                  <a:pt x="301790" y="603581"/>
                </a:cubicBezTo>
                <a:cubicBezTo>
                  <a:pt x="468465" y="603581"/>
                  <a:pt x="603581" y="468465"/>
                  <a:pt x="603581" y="301790"/>
                </a:cubicBezTo>
                <a:cubicBezTo>
                  <a:pt x="603581" y="135116"/>
                  <a:pt x="468465" y="0"/>
                  <a:pt x="301790" y="0"/>
                </a:cubicBezTo>
                <a:cubicBezTo>
                  <a:pt x="135116" y="0"/>
                  <a:pt x="0" y="135116"/>
                  <a:pt x="0" y="301790"/>
                </a:cubicBezTo>
              </a:path>
            </a:pathLst>
          </a:custGeom>
          <a:noFill/>
          <a:ln cap="flat" cmpd="sng" w="15000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5441367" y="1999176"/>
            <a:ext cx="10416" cy="476829"/>
          </a:xfrm>
          <a:custGeom>
            <a:rect b="b" l="l" r="r" t="t"/>
            <a:pathLst>
              <a:path extrusionOk="0" h="603581" w="8383">
                <a:moveTo>
                  <a:pt x="0" y="603581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7291202" y="2052234"/>
            <a:ext cx="10416" cy="430470"/>
          </a:xfrm>
          <a:custGeom>
            <a:rect b="b" l="l" r="r" t="t"/>
            <a:pathLst>
              <a:path extrusionOk="0" h="544899" w="8383">
                <a:moveTo>
                  <a:pt x="0" y="544899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92BD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7259942" y="2005809"/>
            <a:ext cx="62495" cy="39735"/>
          </a:xfrm>
          <a:custGeom>
            <a:rect b="b" l="l" r="r" t="t"/>
            <a:pathLst>
              <a:path extrusionOk="0" h="50298" w="50298">
                <a:moveTo>
                  <a:pt x="0" y="25149"/>
                </a:moveTo>
                <a:cubicBezTo>
                  <a:pt x="0" y="39029"/>
                  <a:pt x="11269" y="50298"/>
                  <a:pt x="25149" y="50298"/>
                </a:cubicBezTo>
                <a:cubicBezTo>
                  <a:pt x="39029" y="50298"/>
                  <a:pt x="50298" y="39029"/>
                  <a:pt x="50298" y="25149"/>
                </a:cubicBezTo>
                <a:cubicBezTo>
                  <a:pt x="50298" y="11269"/>
                  <a:pt x="39029" y="0"/>
                  <a:pt x="25149" y="0"/>
                </a:cubicBezTo>
                <a:cubicBezTo>
                  <a:pt x="11269" y="0"/>
                  <a:pt x="0" y="11269"/>
                  <a:pt x="0" y="25149"/>
                </a:cubicBezTo>
                <a:close/>
              </a:path>
            </a:pathLst>
          </a:custGeom>
          <a:noFill/>
          <a:ln cap="flat" cmpd="sng" w="15000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1101052" y="2456798"/>
            <a:ext cx="1343659" cy="847696"/>
          </a:xfrm>
          <a:custGeom>
            <a:rect b="b" l="l" r="r" t="t"/>
            <a:pathLst>
              <a:path extrusionOk="0" h="1073033" w="1081416">
                <a:moveTo>
                  <a:pt x="50298" y="134129"/>
                </a:moveTo>
                <a:lnTo>
                  <a:pt x="0" y="0"/>
                </a:lnTo>
                <a:lnTo>
                  <a:pt x="1014352" y="0"/>
                </a:lnTo>
                <a:lnTo>
                  <a:pt x="1081416" y="134129"/>
                </a:lnTo>
                <a:moveTo>
                  <a:pt x="50298" y="938904"/>
                </a:moveTo>
                <a:lnTo>
                  <a:pt x="0" y="1073033"/>
                </a:lnTo>
                <a:lnTo>
                  <a:pt x="1014352" y="1073033"/>
                </a:lnTo>
                <a:lnTo>
                  <a:pt x="1081416" y="938904"/>
                </a:lnTo>
              </a:path>
            </a:pathLst>
          </a:custGeom>
          <a:noFill/>
          <a:ln cap="flat" cmpd="sng" w="15000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grpSp>
        <p:nvGrpSpPr>
          <p:cNvPr id="358" name="Google Shape;358;p27"/>
          <p:cNvGrpSpPr/>
          <p:nvPr/>
        </p:nvGrpSpPr>
        <p:grpSpPr>
          <a:xfrm>
            <a:off x="527950" y="2562795"/>
            <a:ext cx="2000833" cy="636658"/>
            <a:chOff x="335322" y="2825096"/>
            <a:chExt cx="1609551" cy="804775"/>
          </a:xfrm>
        </p:grpSpPr>
        <p:sp>
          <p:nvSpPr>
            <p:cNvPr id="359" name="Google Shape;359;p27"/>
            <p:cNvSpPr/>
            <p:nvPr/>
          </p:nvSpPr>
          <p:spPr>
            <a:xfrm>
              <a:off x="536516" y="2825096"/>
              <a:ext cx="1207162" cy="804775"/>
            </a:xfrm>
            <a:custGeom>
              <a:rect b="b" l="l" r="r" t="t"/>
              <a:pathLst>
                <a:path extrusionOk="0" h="804775" w="1207162">
                  <a:moveTo>
                    <a:pt x="0" y="0"/>
                  </a:moveTo>
                  <a:lnTo>
                    <a:pt x="1207162" y="0"/>
                  </a:lnTo>
                  <a:moveTo>
                    <a:pt x="1207162" y="804775"/>
                  </a:moveTo>
                  <a:lnTo>
                    <a:pt x="0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335322" y="2825096"/>
              <a:ext cx="201193" cy="804775"/>
            </a:xfrm>
            <a:custGeom>
              <a:rect b="b" l="l" r="r" t="t"/>
              <a:pathLst>
                <a:path extrusionOk="0" h="804775" w="201193">
                  <a:moveTo>
                    <a:pt x="201193" y="0"/>
                  </a:moveTo>
                  <a:lnTo>
                    <a:pt x="0" y="0"/>
                  </a:lnTo>
                  <a:lnTo>
                    <a:pt x="201193" y="402387"/>
                  </a:lnTo>
                  <a:lnTo>
                    <a:pt x="0" y="804775"/>
                  </a:lnTo>
                  <a:lnTo>
                    <a:pt x="201193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1693381" y="2825096"/>
              <a:ext cx="251492" cy="804775"/>
            </a:xfrm>
            <a:custGeom>
              <a:rect b="b" l="l" r="r" t="t"/>
              <a:pathLst>
                <a:path extrusionOk="0" h="804775" w="251492">
                  <a:moveTo>
                    <a:pt x="0" y="804775"/>
                  </a:moveTo>
                  <a:lnTo>
                    <a:pt x="50298" y="804775"/>
                  </a:lnTo>
                  <a:lnTo>
                    <a:pt x="251492" y="402387"/>
                  </a:lnTo>
                  <a:lnTo>
                    <a:pt x="5029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</p:grpSp>
      <p:sp>
        <p:nvSpPr>
          <p:cNvPr id="362" name="Google Shape;362;p27"/>
          <p:cNvSpPr/>
          <p:nvPr/>
        </p:nvSpPr>
        <p:spPr>
          <a:xfrm>
            <a:off x="3018410" y="2456798"/>
            <a:ext cx="1593643" cy="847696"/>
          </a:xfrm>
          <a:custGeom>
            <a:rect b="b" l="l" r="r" t="t"/>
            <a:pathLst>
              <a:path extrusionOk="0" h="1073033" w="1282610">
                <a:moveTo>
                  <a:pt x="50298" y="134129"/>
                </a:moveTo>
                <a:lnTo>
                  <a:pt x="0" y="0"/>
                </a:lnTo>
                <a:lnTo>
                  <a:pt x="1014352" y="0"/>
                </a:lnTo>
                <a:lnTo>
                  <a:pt x="1282610" y="536516"/>
                </a:lnTo>
                <a:lnTo>
                  <a:pt x="1014352" y="1073033"/>
                </a:lnTo>
                <a:lnTo>
                  <a:pt x="0" y="1073033"/>
                </a:lnTo>
                <a:lnTo>
                  <a:pt x="50298" y="938904"/>
                </a:lnTo>
              </a:path>
            </a:pathLst>
          </a:custGeom>
          <a:noFill/>
          <a:ln cap="flat" cmpd="sng" w="15000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grpSp>
        <p:nvGrpSpPr>
          <p:cNvPr id="363" name="Google Shape;363;p27"/>
          <p:cNvGrpSpPr/>
          <p:nvPr/>
        </p:nvGrpSpPr>
        <p:grpSpPr>
          <a:xfrm>
            <a:off x="2445414" y="2562795"/>
            <a:ext cx="2000832" cy="636658"/>
            <a:chOff x="1877808" y="2825096"/>
            <a:chExt cx="1609550" cy="804775"/>
          </a:xfrm>
        </p:grpSpPr>
        <p:sp>
          <p:nvSpPr>
            <p:cNvPr id="364" name="Google Shape;364;p27"/>
            <p:cNvSpPr/>
            <p:nvPr/>
          </p:nvSpPr>
          <p:spPr>
            <a:xfrm>
              <a:off x="2079002" y="2825096"/>
              <a:ext cx="1207162" cy="804775"/>
            </a:xfrm>
            <a:custGeom>
              <a:rect b="b" l="l" r="r" t="t"/>
              <a:pathLst>
                <a:path extrusionOk="0" h="804775" w="1207162">
                  <a:moveTo>
                    <a:pt x="0" y="0"/>
                  </a:moveTo>
                  <a:lnTo>
                    <a:pt x="1207162" y="0"/>
                  </a:lnTo>
                  <a:moveTo>
                    <a:pt x="1207162" y="804775"/>
                  </a:moveTo>
                  <a:lnTo>
                    <a:pt x="0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1877808" y="2825096"/>
              <a:ext cx="201193" cy="804775"/>
            </a:xfrm>
            <a:custGeom>
              <a:rect b="b" l="l" r="r" t="t"/>
              <a:pathLst>
                <a:path extrusionOk="0" h="804775" w="201193">
                  <a:moveTo>
                    <a:pt x="0" y="0"/>
                  </a:moveTo>
                  <a:lnTo>
                    <a:pt x="201193" y="0"/>
                  </a:lnTo>
                  <a:moveTo>
                    <a:pt x="0" y="804775"/>
                  </a:moveTo>
                  <a:lnTo>
                    <a:pt x="201193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235866" y="2825096"/>
              <a:ext cx="251492" cy="804775"/>
            </a:xfrm>
            <a:custGeom>
              <a:rect b="b" l="l" r="r" t="t"/>
              <a:pathLst>
                <a:path extrusionOk="0" h="804775" w="251492">
                  <a:moveTo>
                    <a:pt x="0" y="804775"/>
                  </a:moveTo>
                  <a:lnTo>
                    <a:pt x="50298" y="804775"/>
                  </a:lnTo>
                  <a:lnTo>
                    <a:pt x="251492" y="402387"/>
                  </a:lnTo>
                  <a:lnTo>
                    <a:pt x="5029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</p:grpSp>
      <p:sp>
        <p:nvSpPr>
          <p:cNvPr id="367" name="Google Shape;367;p27"/>
          <p:cNvSpPr/>
          <p:nvPr/>
        </p:nvSpPr>
        <p:spPr>
          <a:xfrm>
            <a:off x="2445286" y="2562914"/>
            <a:ext cx="249982" cy="635772"/>
          </a:xfrm>
          <a:custGeom>
            <a:rect b="b" l="l" r="r" t="t"/>
            <a:pathLst>
              <a:path extrusionOk="0" h="804775" w="201193">
                <a:moveTo>
                  <a:pt x="0" y="0"/>
                </a:moveTo>
                <a:lnTo>
                  <a:pt x="201193" y="402387"/>
                </a:lnTo>
                <a:lnTo>
                  <a:pt x="0" y="804775"/>
                </a:lnTo>
              </a:path>
            </a:pathLst>
          </a:custGeom>
          <a:noFill/>
          <a:ln cap="flat" cmpd="sng" w="15000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4935769" y="2456798"/>
            <a:ext cx="1593643" cy="847696"/>
          </a:xfrm>
          <a:custGeom>
            <a:rect b="b" l="l" r="r" t="t"/>
            <a:pathLst>
              <a:path extrusionOk="0" h="1073033" w="1282610">
                <a:moveTo>
                  <a:pt x="50298" y="134129"/>
                </a:moveTo>
                <a:lnTo>
                  <a:pt x="0" y="0"/>
                </a:lnTo>
                <a:lnTo>
                  <a:pt x="1014352" y="0"/>
                </a:lnTo>
                <a:lnTo>
                  <a:pt x="1282610" y="536516"/>
                </a:lnTo>
                <a:lnTo>
                  <a:pt x="1014352" y="1073033"/>
                </a:lnTo>
                <a:lnTo>
                  <a:pt x="0" y="1073033"/>
                </a:lnTo>
                <a:lnTo>
                  <a:pt x="50298" y="938904"/>
                </a:lnTo>
              </a:path>
            </a:pathLst>
          </a:custGeom>
          <a:noFill/>
          <a:ln cap="flat" cmpd="sng" w="15000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grpSp>
        <p:nvGrpSpPr>
          <p:cNvPr id="369" name="Google Shape;369;p27"/>
          <p:cNvGrpSpPr/>
          <p:nvPr/>
        </p:nvGrpSpPr>
        <p:grpSpPr>
          <a:xfrm>
            <a:off x="4362879" y="2562795"/>
            <a:ext cx="2000832" cy="636658"/>
            <a:chOff x="3420294" y="2825096"/>
            <a:chExt cx="1609550" cy="804775"/>
          </a:xfrm>
        </p:grpSpPr>
        <p:sp>
          <p:nvSpPr>
            <p:cNvPr id="370" name="Google Shape;370;p27"/>
            <p:cNvSpPr/>
            <p:nvPr/>
          </p:nvSpPr>
          <p:spPr>
            <a:xfrm>
              <a:off x="3621488" y="2825096"/>
              <a:ext cx="1207162" cy="804775"/>
            </a:xfrm>
            <a:custGeom>
              <a:rect b="b" l="l" r="r" t="t"/>
              <a:pathLst>
                <a:path extrusionOk="0" h="804775" w="1207162">
                  <a:moveTo>
                    <a:pt x="0" y="0"/>
                  </a:moveTo>
                  <a:lnTo>
                    <a:pt x="1207162" y="0"/>
                  </a:lnTo>
                  <a:moveTo>
                    <a:pt x="1207162" y="804775"/>
                  </a:moveTo>
                  <a:lnTo>
                    <a:pt x="0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420294" y="2825096"/>
              <a:ext cx="201193" cy="804775"/>
            </a:xfrm>
            <a:custGeom>
              <a:rect b="b" l="l" r="r" t="t"/>
              <a:pathLst>
                <a:path extrusionOk="0" h="804775" w="201193">
                  <a:moveTo>
                    <a:pt x="0" y="0"/>
                  </a:moveTo>
                  <a:lnTo>
                    <a:pt x="201193" y="0"/>
                  </a:lnTo>
                  <a:moveTo>
                    <a:pt x="0" y="804775"/>
                  </a:moveTo>
                  <a:lnTo>
                    <a:pt x="201193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778352" y="2825096"/>
              <a:ext cx="251492" cy="804775"/>
            </a:xfrm>
            <a:custGeom>
              <a:rect b="b" l="l" r="r" t="t"/>
              <a:pathLst>
                <a:path extrusionOk="0" h="804775" w="251492">
                  <a:moveTo>
                    <a:pt x="0" y="804775"/>
                  </a:moveTo>
                  <a:lnTo>
                    <a:pt x="50298" y="804775"/>
                  </a:lnTo>
                  <a:lnTo>
                    <a:pt x="251492" y="402387"/>
                  </a:lnTo>
                  <a:lnTo>
                    <a:pt x="5029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</p:grpSp>
      <p:sp>
        <p:nvSpPr>
          <p:cNvPr id="373" name="Google Shape;373;p27"/>
          <p:cNvSpPr/>
          <p:nvPr/>
        </p:nvSpPr>
        <p:spPr>
          <a:xfrm>
            <a:off x="4362646" y="2562914"/>
            <a:ext cx="249982" cy="635772"/>
          </a:xfrm>
          <a:custGeom>
            <a:rect b="b" l="l" r="r" t="t"/>
            <a:pathLst>
              <a:path extrusionOk="0" h="804775" w="201193">
                <a:moveTo>
                  <a:pt x="0" y="0"/>
                </a:moveTo>
                <a:lnTo>
                  <a:pt x="201193" y="402387"/>
                </a:lnTo>
                <a:lnTo>
                  <a:pt x="0" y="804775"/>
                </a:lnTo>
              </a:path>
            </a:pathLst>
          </a:custGeom>
          <a:noFill/>
          <a:ln cap="flat" cmpd="sng" w="15000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6853129" y="2456798"/>
            <a:ext cx="1593643" cy="847696"/>
          </a:xfrm>
          <a:custGeom>
            <a:rect b="b" l="l" r="r" t="t"/>
            <a:pathLst>
              <a:path extrusionOk="0" h="1073033" w="1282610">
                <a:moveTo>
                  <a:pt x="50298" y="134129"/>
                </a:moveTo>
                <a:lnTo>
                  <a:pt x="0" y="0"/>
                </a:lnTo>
                <a:lnTo>
                  <a:pt x="1014352" y="0"/>
                </a:lnTo>
                <a:lnTo>
                  <a:pt x="1282610" y="536516"/>
                </a:lnTo>
                <a:lnTo>
                  <a:pt x="1014352" y="1073033"/>
                </a:lnTo>
                <a:lnTo>
                  <a:pt x="0" y="1073033"/>
                </a:lnTo>
                <a:lnTo>
                  <a:pt x="50298" y="938904"/>
                </a:lnTo>
              </a:path>
            </a:pathLst>
          </a:custGeom>
          <a:noFill/>
          <a:ln cap="flat" cmpd="sng" w="15000">
            <a:solidFill>
              <a:srgbClr val="92BD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grpSp>
        <p:nvGrpSpPr>
          <p:cNvPr id="375" name="Google Shape;375;p27"/>
          <p:cNvGrpSpPr/>
          <p:nvPr/>
        </p:nvGrpSpPr>
        <p:grpSpPr>
          <a:xfrm>
            <a:off x="6280343" y="2562795"/>
            <a:ext cx="2000832" cy="636658"/>
            <a:chOff x="4962780" y="2825096"/>
            <a:chExt cx="1609550" cy="804775"/>
          </a:xfrm>
        </p:grpSpPr>
        <p:sp>
          <p:nvSpPr>
            <p:cNvPr id="376" name="Google Shape;376;p27"/>
            <p:cNvSpPr/>
            <p:nvPr/>
          </p:nvSpPr>
          <p:spPr>
            <a:xfrm>
              <a:off x="5163974" y="2825096"/>
              <a:ext cx="1207162" cy="804775"/>
            </a:xfrm>
            <a:custGeom>
              <a:rect b="b" l="l" r="r" t="t"/>
              <a:pathLst>
                <a:path extrusionOk="0" h="804775" w="1207162">
                  <a:moveTo>
                    <a:pt x="0" y="0"/>
                  </a:moveTo>
                  <a:lnTo>
                    <a:pt x="1207162" y="0"/>
                  </a:lnTo>
                  <a:moveTo>
                    <a:pt x="1207162" y="804775"/>
                  </a:moveTo>
                  <a:lnTo>
                    <a:pt x="0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4962780" y="2825096"/>
              <a:ext cx="201193" cy="804775"/>
            </a:xfrm>
            <a:custGeom>
              <a:rect b="b" l="l" r="r" t="t"/>
              <a:pathLst>
                <a:path extrusionOk="0" h="804775" w="201193">
                  <a:moveTo>
                    <a:pt x="0" y="0"/>
                  </a:moveTo>
                  <a:lnTo>
                    <a:pt x="201193" y="0"/>
                  </a:lnTo>
                  <a:moveTo>
                    <a:pt x="0" y="804775"/>
                  </a:moveTo>
                  <a:lnTo>
                    <a:pt x="201193" y="804775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6320838" y="2825096"/>
              <a:ext cx="251492" cy="804775"/>
            </a:xfrm>
            <a:custGeom>
              <a:rect b="b" l="l" r="r" t="t"/>
              <a:pathLst>
                <a:path extrusionOk="0" h="804775" w="251492">
                  <a:moveTo>
                    <a:pt x="0" y="804775"/>
                  </a:moveTo>
                  <a:lnTo>
                    <a:pt x="50298" y="804775"/>
                  </a:lnTo>
                  <a:lnTo>
                    <a:pt x="251492" y="402387"/>
                  </a:lnTo>
                  <a:lnTo>
                    <a:pt x="5029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000">
              <a:solidFill>
                <a:srgbClr val="4848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650" lIns="109350" spcFirstLastPara="1" rIns="109350" wrap="square" tIns="546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52" u="none" cap="none" strike="noStrike">
                <a:solidFill>
                  <a:schemeClr val="dk1"/>
                </a:solidFill>
              </a:endParaRPr>
            </a:p>
          </p:txBody>
        </p:sp>
      </p:grpSp>
      <p:sp>
        <p:nvSpPr>
          <p:cNvPr id="379" name="Google Shape;379;p27"/>
          <p:cNvSpPr/>
          <p:nvPr/>
        </p:nvSpPr>
        <p:spPr>
          <a:xfrm>
            <a:off x="6280005" y="2562914"/>
            <a:ext cx="249982" cy="635772"/>
          </a:xfrm>
          <a:custGeom>
            <a:rect b="b" l="l" r="r" t="t"/>
            <a:pathLst>
              <a:path extrusionOk="0" h="804775" w="201193">
                <a:moveTo>
                  <a:pt x="0" y="0"/>
                </a:moveTo>
                <a:lnTo>
                  <a:pt x="201193" y="402387"/>
                </a:lnTo>
                <a:lnTo>
                  <a:pt x="0" y="804775"/>
                </a:lnTo>
              </a:path>
            </a:pathLst>
          </a:custGeom>
          <a:noFill/>
          <a:ln cap="flat" cmpd="sng" w="15000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1799219" y="3279192"/>
            <a:ext cx="10416" cy="430470"/>
          </a:xfrm>
          <a:custGeom>
            <a:rect b="b" l="l" r="r" t="t"/>
            <a:pathLst>
              <a:path extrusionOk="0" h="544899" w="8383">
                <a:moveTo>
                  <a:pt x="0" y="544899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1767958" y="3710286"/>
            <a:ext cx="62495" cy="39735"/>
          </a:xfrm>
          <a:custGeom>
            <a:rect b="b" l="l" r="r" t="t"/>
            <a:pathLst>
              <a:path extrusionOk="0" h="50298" w="50298">
                <a:moveTo>
                  <a:pt x="0" y="25149"/>
                </a:moveTo>
                <a:cubicBezTo>
                  <a:pt x="0" y="39029"/>
                  <a:pt x="11269" y="50298"/>
                  <a:pt x="25149" y="50298"/>
                </a:cubicBezTo>
                <a:cubicBezTo>
                  <a:pt x="39029" y="50298"/>
                  <a:pt x="50298" y="39029"/>
                  <a:pt x="50298" y="25149"/>
                </a:cubicBezTo>
                <a:cubicBezTo>
                  <a:pt x="50298" y="11269"/>
                  <a:pt x="39029" y="0"/>
                  <a:pt x="25149" y="0"/>
                </a:cubicBezTo>
                <a:cubicBezTo>
                  <a:pt x="11269" y="0"/>
                  <a:pt x="0" y="11269"/>
                  <a:pt x="0" y="25149"/>
                </a:cubicBezTo>
                <a:close/>
              </a:path>
            </a:pathLst>
          </a:custGeom>
          <a:noFill/>
          <a:ln cap="flat" cmpd="sng" w="15000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3777434" y="3279192"/>
            <a:ext cx="10416" cy="476829"/>
          </a:xfrm>
          <a:custGeom>
            <a:rect b="b" l="l" r="r" t="t"/>
            <a:pathLst>
              <a:path extrusionOk="0" h="603581" w="8383">
                <a:moveTo>
                  <a:pt x="0" y="603581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3402298" y="3756711"/>
            <a:ext cx="749949" cy="476829"/>
          </a:xfrm>
          <a:custGeom>
            <a:rect b="b" l="l" r="r" t="t"/>
            <a:pathLst>
              <a:path extrusionOk="0" h="603581" w="603581">
                <a:moveTo>
                  <a:pt x="0" y="301790"/>
                </a:moveTo>
                <a:cubicBezTo>
                  <a:pt x="0" y="468465"/>
                  <a:pt x="135116" y="603581"/>
                  <a:pt x="301790" y="603581"/>
                </a:cubicBezTo>
                <a:cubicBezTo>
                  <a:pt x="468465" y="603581"/>
                  <a:pt x="603581" y="468465"/>
                  <a:pt x="603581" y="301790"/>
                </a:cubicBezTo>
                <a:cubicBezTo>
                  <a:pt x="603581" y="135116"/>
                  <a:pt x="468465" y="0"/>
                  <a:pt x="301790" y="0"/>
                </a:cubicBezTo>
                <a:cubicBezTo>
                  <a:pt x="135116" y="0"/>
                  <a:pt x="0" y="135116"/>
                  <a:pt x="0" y="301790"/>
                </a:cubicBezTo>
              </a:path>
            </a:pathLst>
          </a:custGeom>
          <a:noFill/>
          <a:ln cap="flat" cmpd="sng" w="15000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5693125" y="3279192"/>
            <a:ext cx="10416" cy="430470"/>
          </a:xfrm>
          <a:custGeom>
            <a:rect b="b" l="l" r="r" t="t"/>
            <a:pathLst>
              <a:path extrusionOk="0" h="544899" w="8383">
                <a:moveTo>
                  <a:pt x="0" y="544899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5661865" y="3710286"/>
            <a:ext cx="62495" cy="39735"/>
          </a:xfrm>
          <a:custGeom>
            <a:rect b="b" l="l" r="r" t="t"/>
            <a:pathLst>
              <a:path extrusionOk="0" h="50298" w="50298">
                <a:moveTo>
                  <a:pt x="0" y="25149"/>
                </a:moveTo>
                <a:cubicBezTo>
                  <a:pt x="0" y="39029"/>
                  <a:pt x="11269" y="50298"/>
                  <a:pt x="25149" y="50298"/>
                </a:cubicBezTo>
                <a:cubicBezTo>
                  <a:pt x="39029" y="50298"/>
                  <a:pt x="50298" y="39029"/>
                  <a:pt x="50298" y="25149"/>
                </a:cubicBezTo>
                <a:cubicBezTo>
                  <a:pt x="50298" y="11269"/>
                  <a:pt x="39029" y="0"/>
                  <a:pt x="25149" y="0"/>
                </a:cubicBezTo>
                <a:cubicBezTo>
                  <a:pt x="11269" y="0"/>
                  <a:pt x="0" y="11269"/>
                  <a:pt x="0" y="25149"/>
                </a:cubicBezTo>
                <a:close/>
              </a:path>
            </a:pathLst>
          </a:custGeom>
          <a:noFill/>
          <a:ln cap="flat" cmpd="sng" w="15000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608817" y="3279192"/>
            <a:ext cx="10416" cy="476829"/>
          </a:xfrm>
          <a:custGeom>
            <a:rect b="b" l="l" r="r" t="t"/>
            <a:pathLst>
              <a:path extrusionOk="0" h="603581" w="8383">
                <a:moveTo>
                  <a:pt x="0" y="603581"/>
                </a:moveTo>
                <a:lnTo>
                  <a:pt x="0" y="0"/>
                </a:lnTo>
              </a:path>
            </a:pathLst>
          </a:custGeom>
          <a:noFill/>
          <a:ln cap="flat" cmpd="sng" w="15000">
            <a:solidFill>
              <a:srgbClr val="92BD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7233680" y="3756711"/>
            <a:ext cx="749949" cy="476829"/>
          </a:xfrm>
          <a:custGeom>
            <a:rect b="b" l="l" r="r" t="t"/>
            <a:pathLst>
              <a:path extrusionOk="0" h="603581" w="603581">
                <a:moveTo>
                  <a:pt x="0" y="301790"/>
                </a:moveTo>
                <a:cubicBezTo>
                  <a:pt x="0" y="468465"/>
                  <a:pt x="135116" y="603581"/>
                  <a:pt x="301790" y="603581"/>
                </a:cubicBezTo>
                <a:cubicBezTo>
                  <a:pt x="468465" y="603581"/>
                  <a:pt x="603581" y="468465"/>
                  <a:pt x="603581" y="301790"/>
                </a:cubicBezTo>
                <a:cubicBezTo>
                  <a:pt x="603581" y="135116"/>
                  <a:pt x="468465" y="0"/>
                  <a:pt x="301790" y="0"/>
                </a:cubicBezTo>
                <a:cubicBezTo>
                  <a:pt x="135116" y="0"/>
                  <a:pt x="0" y="135116"/>
                  <a:pt x="0" y="301790"/>
                </a:cubicBezTo>
              </a:path>
            </a:pathLst>
          </a:custGeom>
          <a:noFill/>
          <a:ln cap="flat" cmpd="sng" w="15000">
            <a:solidFill>
              <a:srgbClr val="92BD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50" lIns="109350" spcFirstLastPara="1" rIns="109350" wrap="square" tIns="546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52" u="none" cap="none" strike="noStrike">
              <a:solidFill>
                <a:schemeClr val="dk1"/>
              </a:solidFill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2841263" y="2814938"/>
            <a:ext cx="1133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35" u="none" cap="none" strike="noStrike">
                <a:solidFill>
                  <a:srgbClr val="1EABDA"/>
                </a:solidFill>
              </a:rPr>
              <a:t>Months 4–6</a:t>
            </a:r>
            <a:endParaRPr b="1" sz="1674"/>
          </a:p>
        </p:txBody>
      </p:sp>
      <p:sp>
        <p:nvSpPr>
          <p:cNvPr id="389" name="Google Shape;389;p27"/>
          <p:cNvSpPr txBox="1"/>
          <p:nvPr/>
        </p:nvSpPr>
        <p:spPr>
          <a:xfrm>
            <a:off x="4758622" y="2814938"/>
            <a:ext cx="1133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35" u="none" cap="none" strike="noStrike">
                <a:solidFill>
                  <a:srgbClr val="3CC583"/>
                </a:solidFill>
              </a:rPr>
              <a:t>Months 7–9</a:t>
            </a:r>
            <a:endParaRPr b="1" sz="1674"/>
          </a:p>
        </p:txBody>
      </p:sp>
      <p:sp>
        <p:nvSpPr>
          <p:cNvPr id="390" name="Google Shape;390;p27"/>
          <p:cNvSpPr txBox="1"/>
          <p:nvPr/>
        </p:nvSpPr>
        <p:spPr>
          <a:xfrm>
            <a:off x="6675974" y="2735350"/>
            <a:ext cx="1286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35" u="none" cap="none" strike="noStrike">
                <a:solidFill>
                  <a:srgbClr val="92BD39"/>
                </a:solidFill>
              </a:rPr>
              <a:t>Months 10–12</a:t>
            </a:r>
            <a:endParaRPr b="1" sz="1674"/>
          </a:p>
        </p:txBody>
      </p:sp>
      <p:sp>
        <p:nvSpPr>
          <p:cNvPr id="391" name="Google Shape;391;p27"/>
          <p:cNvSpPr txBox="1"/>
          <p:nvPr/>
        </p:nvSpPr>
        <p:spPr>
          <a:xfrm>
            <a:off x="923904" y="2814938"/>
            <a:ext cx="1133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35" u="none" cap="none" strike="noStrike">
                <a:solidFill>
                  <a:srgbClr val="4E88E7"/>
                </a:solidFill>
              </a:rPr>
              <a:t>Months 1–3</a:t>
            </a:r>
            <a:endParaRPr b="1" sz="1674"/>
          </a:p>
        </p:txBody>
      </p:sp>
      <p:sp>
        <p:nvSpPr>
          <p:cNvPr id="392" name="Google Shape;392;p27"/>
          <p:cNvSpPr txBox="1"/>
          <p:nvPr/>
        </p:nvSpPr>
        <p:spPr>
          <a:xfrm>
            <a:off x="6653368" y="1296954"/>
            <a:ext cx="12861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6">
                <a:solidFill>
                  <a:schemeClr val="dk1"/>
                </a:solidFill>
              </a:rPr>
              <a:t>Initial beta testing with 1–2 clients,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Acquire first 5–10 paying clients</a:t>
            </a:r>
            <a:endParaRPr b="1" sz="1674">
              <a:solidFill>
                <a:schemeClr val="dk1"/>
              </a:solidFill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5351750" y="1538350"/>
            <a:ext cx="175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72" u="none" cap="none" strike="noStrike">
                <a:solidFill>
                  <a:srgbClr val="3CC583"/>
                </a:solidFill>
              </a:rPr>
              <a:t>3</a:t>
            </a:r>
            <a:endParaRPr b="1" sz="1674"/>
          </a:p>
        </p:txBody>
      </p:sp>
      <p:sp>
        <p:nvSpPr>
          <p:cNvPr id="394" name="Google Shape;394;p27"/>
          <p:cNvSpPr txBox="1"/>
          <p:nvPr/>
        </p:nvSpPr>
        <p:spPr>
          <a:xfrm>
            <a:off x="3063939" y="1296954"/>
            <a:ext cx="1048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6">
                <a:solidFill>
                  <a:schemeClr val="dk1"/>
                </a:solidFill>
              </a:rPr>
              <a:t>Development, Quality Assurance (QA)</a:t>
            </a:r>
            <a:endParaRPr b="1" sz="1674">
              <a:solidFill>
                <a:schemeClr val="dk1"/>
              </a:solidFill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1648854" y="1585172"/>
            <a:ext cx="175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72" u="none" cap="none" strike="noStrike">
                <a:solidFill>
                  <a:srgbClr val="4E88E7"/>
                </a:solidFill>
              </a:rPr>
              <a:t>1</a:t>
            </a:r>
            <a:endParaRPr b="1" sz="1674"/>
          </a:p>
        </p:txBody>
      </p:sp>
      <p:sp>
        <p:nvSpPr>
          <p:cNvPr id="396" name="Google Shape;396;p27"/>
          <p:cNvSpPr txBox="1"/>
          <p:nvPr/>
        </p:nvSpPr>
        <p:spPr>
          <a:xfrm>
            <a:off x="5006690" y="4390971"/>
            <a:ext cx="13725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6">
                <a:solidFill>
                  <a:schemeClr val="dk1"/>
                </a:solidFill>
              </a:rPr>
              <a:t>Market Strategy, Pre-Launch Marketing</a:t>
            </a:r>
            <a:endParaRPr b="1" sz="1674">
              <a:solidFill>
                <a:schemeClr val="dk1"/>
              </a:solidFill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2898600" y="794500"/>
            <a:ext cx="13725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35">
                <a:solidFill>
                  <a:srgbClr val="1EABDA"/>
                </a:solidFill>
              </a:rPr>
              <a:t>Integration Testing Phase</a:t>
            </a:r>
            <a:endParaRPr b="1" sz="1674"/>
          </a:p>
        </p:txBody>
      </p:sp>
      <p:sp>
        <p:nvSpPr>
          <p:cNvPr id="398" name="Google Shape;398;p27"/>
          <p:cNvSpPr txBox="1"/>
          <p:nvPr/>
        </p:nvSpPr>
        <p:spPr>
          <a:xfrm>
            <a:off x="1127349" y="3827750"/>
            <a:ext cx="1343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35">
                <a:solidFill>
                  <a:srgbClr val="4E88E7"/>
                </a:solidFill>
              </a:rPr>
              <a:t>MVP/Prototype Development</a:t>
            </a:r>
            <a:endParaRPr b="1" sz="1674"/>
          </a:p>
        </p:txBody>
      </p:sp>
      <p:sp>
        <p:nvSpPr>
          <p:cNvPr id="399" name="Google Shape;399;p27"/>
          <p:cNvSpPr txBox="1"/>
          <p:nvPr/>
        </p:nvSpPr>
        <p:spPr>
          <a:xfrm>
            <a:off x="3689415" y="3835787"/>
            <a:ext cx="175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72" u="none" cap="none" strike="noStrike">
                <a:solidFill>
                  <a:srgbClr val="1EABDA"/>
                </a:solidFill>
              </a:rPr>
              <a:t>2</a:t>
            </a:r>
            <a:endParaRPr b="1" sz="1674"/>
          </a:p>
        </p:txBody>
      </p:sp>
      <p:sp>
        <p:nvSpPr>
          <p:cNvPr id="400" name="Google Shape;400;p27"/>
          <p:cNvSpPr txBox="1"/>
          <p:nvPr/>
        </p:nvSpPr>
        <p:spPr>
          <a:xfrm>
            <a:off x="4939187" y="3849550"/>
            <a:ext cx="1593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35">
                <a:solidFill>
                  <a:srgbClr val="3CC583"/>
                </a:solidFill>
              </a:rPr>
              <a:t>Marketing &amp; Sales Preparation</a:t>
            </a:r>
            <a:endParaRPr b="1" sz="1674"/>
          </a:p>
        </p:txBody>
      </p:sp>
      <p:sp>
        <p:nvSpPr>
          <p:cNvPr id="401" name="Google Shape;401;p27"/>
          <p:cNvSpPr txBox="1"/>
          <p:nvPr/>
        </p:nvSpPr>
        <p:spPr>
          <a:xfrm>
            <a:off x="7520974" y="3835787"/>
            <a:ext cx="175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72" u="none" cap="none" strike="noStrike">
                <a:solidFill>
                  <a:srgbClr val="92BD39"/>
                </a:solidFill>
              </a:rPr>
              <a:t>4</a:t>
            </a:r>
            <a:endParaRPr b="1" sz="1674"/>
          </a:p>
        </p:txBody>
      </p:sp>
      <p:sp>
        <p:nvSpPr>
          <p:cNvPr id="402" name="Google Shape;402;p27"/>
          <p:cNvSpPr txBox="1"/>
          <p:nvPr/>
        </p:nvSpPr>
        <p:spPr>
          <a:xfrm>
            <a:off x="1042686" y="4347375"/>
            <a:ext cx="1460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6">
                <a:solidFill>
                  <a:schemeClr val="dk1"/>
                </a:solidFill>
              </a:rPr>
              <a:t>Ideation, Concept Development, Prototyping</a:t>
            </a:r>
            <a:endParaRPr b="1" sz="1674">
              <a:solidFill>
                <a:schemeClr val="dk1"/>
              </a:solidFill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1424734" y="151950"/>
            <a:ext cx="655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Go-to-Market Roadmap</a:t>
            </a:r>
            <a:r>
              <a:rPr b="1" i="0" lang="en" sz="1900" u="none" cap="none" strike="noStrike">
                <a:solidFill>
                  <a:srgbClr val="484848"/>
                </a:solidFill>
              </a:rPr>
              <a:t> </a:t>
            </a:r>
            <a:endParaRPr b="1" sz="1900"/>
          </a:p>
        </p:txBody>
      </p:sp>
      <p:sp>
        <p:nvSpPr>
          <p:cNvPr id="404" name="Google Shape;404;p27"/>
          <p:cNvSpPr txBox="1"/>
          <p:nvPr/>
        </p:nvSpPr>
        <p:spPr>
          <a:xfrm>
            <a:off x="6539923" y="808925"/>
            <a:ext cx="1593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35">
                <a:solidFill>
                  <a:srgbClr val="92BD39"/>
                </a:solidFill>
              </a:rPr>
              <a:t>Beta Testing &amp; Final Launch Prep</a:t>
            </a:r>
            <a:endParaRPr b="1" sz="1674"/>
          </a:p>
        </p:txBody>
      </p:sp>
      <p:cxnSp>
        <p:nvCxnSpPr>
          <p:cNvPr id="405" name="Google Shape;405;p27"/>
          <p:cNvCxnSpPr/>
          <p:nvPr/>
        </p:nvCxnSpPr>
        <p:spPr>
          <a:xfrm>
            <a:off x="3074481" y="499833"/>
            <a:ext cx="3417300" cy="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"/>
          <p:cNvSpPr txBox="1"/>
          <p:nvPr>
            <p:ph idx="12" type="sldNum"/>
          </p:nvPr>
        </p:nvSpPr>
        <p:spPr>
          <a:xfrm>
            <a:off x="64308" y="4646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2179400" y="220100"/>
            <a:ext cx="52392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2094000" y="73357"/>
            <a:ext cx="598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Revenue &amp; Net Profit Projection (5 Years)</a:t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413" name="Google Shape;413;p28"/>
          <p:cNvCxnSpPr/>
          <p:nvPr/>
        </p:nvCxnSpPr>
        <p:spPr>
          <a:xfrm>
            <a:off x="2690275" y="527900"/>
            <a:ext cx="4687800" cy="90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28"/>
          <p:cNvPicPr preferRelativeResize="0"/>
          <p:nvPr/>
        </p:nvPicPr>
        <p:blipFill rotWithShape="1">
          <a:blip r:embed="rId3">
            <a:alphaModFix/>
          </a:blip>
          <a:srcRect b="19478" l="0" r="0" t="2170"/>
          <a:stretch/>
        </p:blipFill>
        <p:spPr>
          <a:xfrm>
            <a:off x="178475" y="682938"/>
            <a:ext cx="8035275" cy="39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/>
          <p:nvPr>
            <p:ph idx="12" type="sldNum"/>
          </p:nvPr>
        </p:nvSpPr>
        <p:spPr>
          <a:xfrm>
            <a:off x="8" y="4645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2157000" y="165225"/>
            <a:ext cx="4179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          Use of Funds</a:t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421" name="Google Shape;421;p29"/>
          <p:cNvCxnSpPr/>
          <p:nvPr/>
        </p:nvCxnSpPr>
        <p:spPr>
          <a:xfrm>
            <a:off x="3538969" y="664225"/>
            <a:ext cx="2702400" cy="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2" name="Google Shape;422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50" y="950925"/>
            <a:ext cx="5090724" cy="3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/>
          <p:nvPr/>
        </p:nvSpPr>
        <p:spPr>
          <a:xfrm>
            <a:off x="5983200" y="1272725"/>
            <a:ext cx="2930700" cy="2727300"/>
          </a:xfrm>
          <a:prstGeom prst="ellipse">
            <a:avLst/>
          </a:prstGeom>
          <a:solidFill>
            <a:srgbClr val="DC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6449700" y="2289450"/>
            <a:ext cx="2248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Cost Structure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$120,000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idx="12" type="sldNum"/>
          </p:nvPr>
        </p:nvSpPr>
        <p:spPr>
          <a:xfrm>
            <a:off x="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grpSp>
        <p:nvGrpSpPr>
          <p:cNvPr id="430" name="Google Shape;430;p30"/>
          <p:cNvGrpSpPr/>
          <p:nvPr/>
        </p:nvGrpSpPr>
        <p:grpSpPr>
          <a:xfrm>
            <a:off x="727875" y="2418125"/>
            <a:ext cx="8602325" cy="3195350"/>
            <a:chOff x="727875" y="2418125"/>
            <a:chExt cx="8602325" cy="3195350"/>
          </a:xfrm>
        </p:grpSpPr>
        <p:sp>
          <p:nvSpPr>
            <p:cNvPr id="431" name="Google Shape;431;p30"/>
            <p:cNvSpPr txBox="1"/>
            <p:nvPr/>
          </p:nvSpPr>
          <p:spPr>
            <a:xfrm>
              <a:off x="727875" y="2531225"/>
              <a:ext cx="1606200" cy="14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DC2626"/>
                  </a:solidFill>
                </a:rPr>
                <a:t>Pooja Kiran</a:t>
              </a:r>
              <a:endParaRPr b="1" sz="1800">
                <a:solidFill>
                  <a:srgbClr val="DC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</a:rPr>
                <a:t>Business &amp; compliance Lead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30"/>
            <p:cNvSpPr txBox="1"/>
            <p:nvPr/>
          </p:nvSpPr>
          <p:spPr>
            <a:xfrm>
              <a:off x="2378575" y="4106575"/>
              <a:ext cx="1903500" cy="15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DC2626"/>
                  </a:solidFill>
                </a:rPr>
                <a:t>Kumkum </a:t>
              </a:r>
              <a:endParaRPr b="1" sz="1800">
                <a:solidFill>
                  <a:srgbClr val="DC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Technical Insights Lead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30"/>
            <p:cNvSpPr txBox="1"/>
            <p:nvPr/>
          </p:nvSpPr>
          <p:spPr>
            <a:xfrm>
              <a:off x="4285400" y="2571750"/>
              <a:ext cx="1261200" cy="14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DC2626"/>
                  </a:solidFill>
                </a:rPr>
                <a:t>Michael</a:t>
              </a:r>
              <a:r>
                <a:rPr b="1" lang="en" sz="1800">
                  <a:solidFill>
                    <a:srgbClr val="DC2626"/>
                  </a:solidFill>
                </a:rPr>
                <a:t> Whang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 Strategy </a:t>
              </a:r>
              <a:r>
                <a:rPr lang="en" sz="1800">
                  <a:solidFill>
                    <a:schemeClr val="dk1"/>
                  </a:solidFill>
                </a:rPr>
                <a:t>Advisor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434" name="Google Shape;434;p30"/>
            <p:cNvSpPr txBox="1"/>
            <p:nvPr/>
          </p:nvSpPr>
          <p:spPr>
            <a:xfrm>
              <a:off x="5191825" y="4213375"/>
              <a:ext cx="22890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DC2626"/>
                  </a:solidFill>
                </a:rPr>
                <a:t>Sai Ram</a:t>
              </a:r>
              <a:endParaRPr b="1" sz="1800">
                <a:solidFill>
                  <a:srgbClr val="DC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Market Research Lead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435" name="Google Shape;435;p30"/>
            <p:cNvSpPr txBox="1"/>
            <p:nvPr/>
          </p:nvSpPr>
          <p:spPr>
            <a:xfrm>
              <a:off x="7724000" y="2418125"/>
              <a:ext cx="1606200" cy="14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DC2626"/>
                  </a:solidFill>
                </a:rPr>
                <a:t>Harshith Manne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Product &amp; Prototype Lead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436" name="Google Shape;436;p30"/>
          <p:cNvSpPr txBox="1"/>
          <p:nvPr/>
        </p:nvSpPr>
        <p:spPr>
          <a:xfrm>
            <a:off x="4198250" y="260475"/>
            <a:ext cx="3454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Roles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437" name="Google Shape;437;p30"/>
          <p:cNvCxnSpPr/>
          <p:nvPr/>
        </p:nvCxnSpPr>
        <p:spPr>
          <a:xfrm>
            <a:off x="1750550" y="620025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50" y="1244000"/>
            <a:ext cx="1579750" cy="1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375" y="2732050"/>
            <a:ext cx="1579750" cy="19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113" y="1184163"/>
            <a:ext cx="1880100" cy="19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275" y="2509000"/>
            <a:ext cx="1844800" cy="2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6025" y="821150"/>
            <a:ext cx="216342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uble exposure of abstract virtual blockchain technology hologram with handshake on a modern meeting room background. Research and development decentralization software concept (Provided by Getty Images)" id="447" name="Google Shape;447;p3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1"/>
          <p:cNvSpPr txBox="1"/>
          <p:nvPr/>
        </p:nvSpPr>
        <p:spPr>
          <a:xfrm>
            <a:off x="1689650" y="57975"/>
            <a:ext cx="777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1C1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Trust in Motion - Powering Aviation with Secured Connections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1881100" y="1859425"/>
            <a:ext cx="5251200" cy="1317000"/>
          </a:xfrm>
          <a:prstGeom prst="roundRect">
            <a:avLst>
              <a:gd fmla="val 16667" name="adj"/>
            </a:avLst>
          </a:prstGeom>
          <a:solidFill>
            <a:srgbClr val="FFA6A3"/>
          </a:solidFill>
          <a:ln cap="flat" cmpd="sng" w="952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“In aviation, every digital handshake is a promise of trust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 AEROSEC ensures that promise is never broken.”</a:t>
            </a:r>
            <a:endParaRPr b="1"/>
          </a:p>
        </p:txBody>
      </p:sp>
      <p:cxnSp>
        <p:nvCxnSpPr>
          <p:cNvPr id="450" name="Google Shape;450;p31"/>
          <p:cNvCxnSpPr/>
          <p:nvPr/>
        </p:nvCxnSpPr>
        <p:spPr>
          <a:xfrm>
            <a:off x="1823825" y="425725"/>
            <a:ext cx="6452100" cy="0"/>
          </a:xfrm>
          <a:prstGeom prst="straightConnector1">
            <a:avLst/>
          </a:prstGeom>
          <a:noFill/>
          <a:ln cap="flat" cmpd="sng" w="9525">
            <a:solidFill>
              <a:srgbClr val="D002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1"/>
          <p:cNvSpPr txBox="1"/>
          <p:nvPr>
            <p:ph idx="12" type="sldNum"/>
          </p:nvPr>
        </p:nvSpPr>
        <p:spPr>
          <a:xfrm>
            <a:off x="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-54417" y="4645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487938" y="118075"/>
            <a:ext cx="4620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Our Agenda</a:t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3232505" y="519131"/>
            <a:ext cx="3417300" cy="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9016" l="6538" r="1751" t="12100"/>
          <a:stretch/>
        </p:blipFill>
        <p:spPr>
          <a:xfrm>
            <a:off x="1594688" y="674925"/>
            <a:ext cx="6149825" cy="40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22975" y="2995050"/>
            <a:ext cx="10062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>
            <p:ph idx="12" type="sldNum"/>
          </p:nvPr>
        </p:nvSpPr>
        <p:spPr>
          <a:xfrm>
            <a:off x="8" y="4672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1977600" y="1654200"/>
            <a:ext cx="5188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C2626"/>
                </a:solidFill>
              </a:rPr>
              <a:t>THANK YOU!</a:t>
            </a:r>
            <a:endParaRPr sz="6000">
              <a:solidFill>
                <a:srgbClr val="DC262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idx="12" type="sldNum"/>
          </p:nvPr>
        </p:nvSpPr>
        <p:spPr>
          <a:xfrm>
            <a:off x="8" y="4644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1293600" y="1672350"/>
            <a:ext cx="65568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C2626"/>
                </a:solidFill>
              </a:rPr>
              <a:t>BACKUP SLIDES</a:t>
            </a:r>
            <a:endParaRPr sz="6000">
              <a:solidFill>
                <a:srgbClr val="DC262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idx="12" type="sldNum"/>
          </p:nvPr>
        </p:nvSpPr>
        <p:spPr>
          <a:xfrm>
            <a:off x="-45342" y="4645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774" y="1616975"/>
            <a:ext cx="1875175" cy="156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34"/>
          <p:cNvCxnSpPr/>
          <p:nvPr/>
        </p:nvCxnSpPr>
        <p:spPr>
          <a:xfrm flipH="1" rot="10800000">
            <a:off x="3700050" y="875295"/>
            <a:ext cx="1761000" cy="1443900"/>
          </a:xfrm>
          <a:prstGeom prst="straightConnector1">
            <a:avLst/>
          </a:prstGeom>
          <a:noFill/>
          <a:ln cap="flat" cmpd="sng" w="9525">
            <a:solidFill>
              <a:srgbClr val="DC262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1" name="Google Shape;471;p34"/>
          <p:cNvCxnSpPr/>
          <p:nvPr/>
        </p:nvCxnSpPr>
        <p:spPr>
          <a:xfrm flipH="1" rot="10800000">
            <a:off x="3691500" y="2008995"/>
            <a:ext cx="1778100" cy="310200"/>
          </a:xfrm>
          <a:prstGeom prst="straightConnector1">
            <a:avLst/>
          </a:prstGeom>
          <a:noFill/>
          <a:ln cap="flat" cmpd="sng" w="9525">
            <a:solidFill>
              <a:srgbClr val="DC262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2" name="Google Shape;472;p34"/>
          <p:cNvCxnSpPr/>
          <p:nvPr/>
        </p:nvCxnSpPr>
        <p:spPr>
          <a:xfrm>
            <a:off x="3691500" y="2319207"/>
            <a:ext cx="1761000" cy="779400"/>
          </a:xfrm>
          <a:prstGeom prst="straightConnector1">
            <a:avLst/>
          </a:prstGeom>
          <a:noFill/>
          <a:ln cap="flat" cmpd="sng" w="9525">
            <a:solidFill>
              <a:srgbClr val="DC262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3" name="Google Shape;473;p34"/>
          <p:cNvCxnSpPr/>
          <p:nvPr/>
        </p:nvCxnSpPr>
        <p:spPr>
          <a:xfrm>
            <a:off x="3691500" y="2319195"/>
            <a:ext cx="1761000" cy="1882500"/>
          </a:xfrm>
          <a:prstGeom prst="straightConnector1">
            <a:avLst/>
          </a:prstGeom>
          <a:noFill/>
          <a:ln cap="flat" cmpd="sng" w="9525">
            <a:solidFill>
              <a:srgbClr val="DC262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4" name="Google Shape;474;p34"/>
          <p:cNvSpPr/>
          <p:nvPr/>
        </p:nvSpPr>
        <p:spPr>
          <a:xfrm>
            <a:off x="5498025" y="58700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Cleaner / Housekeeper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5478150" y="168965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Electrician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5498025" y="2796638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Plumber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5478150" y="390365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Security Guard / Doorkeeper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78" name="Google Shape;478;p34" title="security_alert_red_transparen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925" y="3959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4" title="security_alert_red_transparen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925" y="1402875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 title="security_alert_red_transparen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925" y="240985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4" title="security_alert_red_transparen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925" y="31849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470" y="1574038"/>
            <a:ext cx="1653800" cy="1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4"/>
          <p:cNvSpPr/>
          <p:nvPr/>
        </p:nvSpPr>
        <p:spPr>
          <a:xfrm>
            <a:off x="5498025" y="58265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Booking Systems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5478150" y="168965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Payment Processors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5571725" y="2796638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Loyalty Programs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86" name="Google Shape;486;p34"/>
          <p:cNvSpPr txBox="1"/>
          <p:nvPr/>
        </p:nvSpPr>
        <p:spPr>
          <a:xfrm>
            <a:off x="304800" y="3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5478150" y="3903650"/>
            <a:ext cx="2824500" cy="523200"/>
          </a:xfrm>
          <a:prstGeom prst="roundRect">
            <a:avLst>
              <a:gd fmla="val 16667" name="adj"/>
            </a:avLst>
          </a:prstGeom>
          <a:solidFill>
            <a:srgbClr val="E03C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     Third Party Vendors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197600" y="3812575"/>
            <a:ext cx="4647300" cy="52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3C31"/>
                </a:solidFill>
              </a:rPr>
              <a:t>“One weak third-party = big security breach.”</a:t>
            </a:r>
            <a:endParaRPr b="1" sz="1600">
              <a:solidFill>
                <a:srgbClr val="E03C31"/>
              </a:solidFill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500" y="1401213"/>
            <a:ext cx="1999450" cy="19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"/>
          <p:cNvSpPr txBox="1"/>
          <p:nvPr>
            <p:ph idx="12" type="sldNum"/>
          </p:nvPr>
        </p:nvSpPr>
        <p:spPr>
          <a:xfrm>
            <a:off x="1140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35"/>
          <p:cNvSpPr txBox="1"/>
          <p:nvPr/>
        </p:nvSpPr>
        <p:spPr>
          <a:xfrm>
            <a:off x="2538450" y="122250"/>
            <a:ext cx="47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Business</a:t>
            </a:r>
            <a:r>
              <a:rPr b="1" lang="en" sz="1800">
                <a:solidFill>
                  <a:schemeClr val="dk1"/>
                </a:solidFill>
              </a:rPr>
              <a:t> Model Canvas - Backup Slide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96" name="Google Shape;496;p35"/>
          <p:cNvCxnSpPr/>
          <p:nvPr/>
        </p:nvCxnSpPr>
        <p:spPr>
          <a:xfrm>
            <a:off x="1661025" y="560875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7" name="Google Shape;4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00" y="727675"/>
            <a:ext cx="7440601" cy="42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idx="12" type="sldNum"/>
          </p:nvPr>
        </p:nvSpPr>
        <p:spPr>
          <a:xfrm>
            <a:off x="1140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3" name="Google Shape;503;p36"/>
          <p:cNvGraphicFramePr/>
          <p:nvPr/>
        </p:nvGraphicFramePr>
        <p:xfrm>
          <a:off x="1049525" y="91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{F9C7CD00-A8DE-41D9-AA67-086DFBFC417F}</a:tableStyleId>
              </a:tblPr>
              <a:tblGrid>
                <a:gridCol w="1838325"/>
                <a:gridCol w="1266825"/>
                <a:gridCol w="35242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Fund Allocation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Amount Requested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Purpose / Details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$62,400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Developer: 20 hrs/week × 52 wks × $60/hr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/ UI/UX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$10,400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Designer: 4 hrs/week × 52 wks × $50/hr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Analyst / PM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$7,800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Analyst / Project Manager: 3 hrs/week × 52 wks × $50/hr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/ Tools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$18,000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AWS/Azure, logging, CI/CD, monitoring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Compliance / Legal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$12,000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Privacy, contracts, filings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Sales / Outreach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$9,400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Website, demo tools, CRM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Funding Requested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$120,000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Fully covers Year 1 operating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4" name="Google Shape;504;p36"/>
          <p:cNvSpPr txBox="1"/>
          <p:nvPr/>
        </p:nvSpPr>
        <p:spPr>
          <a:xfrm>
            <a:off x="2033475" y="-59825"/>
            <a:ext cx="543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Use of Funds (Aligned with Year 1 Costs)</a:t>
            </a:r>
            <a:endParaRPr b="1" sz="1900"/>
          </a:p>
        </p:txBody>
      </p:sp>
      <p:cxnSp>
        <p:nvCxnSpPr>
          <p:cNvPr id="505" name="Google Shape;505;p36"/>
          <p:cNvCxnSpPr/>
          <p:nvPr/>
        </p:nvCxnSpPr>
        <p:spPr>
          <a:xfrm>
            <a:off x="1695284" y="548900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/>
          <p:nvPr>
            <p:ph idx="12" type="sldNum"/>
          </p:nvPr>
        </p:nvSpPr>
        <p:spPr>
          <a:xfrm>
            <a:off x="1140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37"/>
          <p:cNvSpPr txBox="1"/>
          <p:nvPr/>
        </p:nvSpPr>
        <p:spPr>
          <a:xfrm>
            <a:off x="2811000" y="325525"/>
            <a:ext cx="429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Funding Requirement &amp; Runway</a:t>
            </a:r>
            <a:endParaRPr b="1" sz="1900"/>
          </a:p>
        </p:txBody>
      </p:sp>
      <p:cxnSp>
        <p:nvCxnSpPr>
          <p:cNvPr id="512" name="Google Shape;512;p37"/>
          <p:cNvCxnSpPr/>
          <p:nvPr/>
        </p:nvCxnSpPr>
        <p:spPr>
          <a:xfrm>
            <a:off x="1743134" y="788125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13" name="Google Shape;513;p37"/>
          <p:cNvGraphicFramePr/>
          <p:nvPr/>
        </p:nvGraphicFramePr>
        <p:xfrm>
          <a:off x="1889875" y="109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{F9C7CD00-A8DE-41D9-AA67-086DFBFC417F}</a:tableStyleId>
              </a:tblPr>
              <a:tblGrid>
                <a:gridCol w="1743075"/>
                <a:gridCol w="1104900"/>
                <a:gridCol w="28003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Metric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Amount / Period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Assumptions / Notes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Funds Requested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$120,000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Covers Year 1 operating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Monthly Burn Rate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$120,000 ÷ 12 months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Projected Runway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months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Funds last until revenue starts covering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Revenue Start / Cash Inflow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Assumes first clients start paying by Month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Break-even Point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 9–10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When cumulative revenue ≥ cumulative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idx="12" type="sldNum"/>
          </p:nvPr>
        </p:nvSpPr>
        <p:spPr>
          <a:xfrm>
            <a:off x="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2464750" y="235250"/>
            <a:ext cx="493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F1F1F"/>
                </a:solidFill>
                <a:highlight>
                  <a:srgbClr val="FFFFFF"/>
                </a:highlight>
              </a:rPr>
              <a:t>Operating Cost Breakdown (Year 1)</a:t>
            </a:r>
            <a:endParaRPr b="1" sz="1900"/>
          </a:p>
        </p:txBody>
      </p:sp>
      <p:cxnSp>
        <p:nvCxnSpPr>
          <p:cNvPr id="520" name="Google Shape;520;p38"/>
          <p:cNvCxnSpPr/>
          <p:nvPr/>
        </p:nvCxnSpPr>
        <p:spPr>
          <a:xfrm>
            <a:off x="1541275" y="673838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21" name="Google Shape;521;p38"/>
          <p:cNvGraphicFramePr/>
          <p:nvPr/>
        </p:nvGraphicFramePr>
        <p:xfrm>
          <a:off x="846175" y="105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{F9C7CD00-A8DE-41D9-AA67-086DFBFC417F}</a:tableStyleId>
              </a:tblPr>
              <a:tblGrid>
                <a:gridCol w="1851375"/>
                <a:gridCol w="2721550"/>
                <a:gridCol w="2036525"/>
              </a:tblGrid>
              <a:tr h="39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Cost Category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Calculation / Basis (Realistic)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Estimated Cost (Target: $120K)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Developer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hrs/week × 52 wks × $60/hr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$62,400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Designer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hrs/week × 52 wks × $50/hr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$10,400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Analyst/PM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hrs/week × 52 wks × $50/hr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$7,800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Cloud/tools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AWS/Azure + logging + CI/CD + monitoring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$18,000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Compliance/legal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Privacy, contracts, filings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$12,000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Sales/outreach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Website, demo tools, CRM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$9,400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ANNUAL COST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—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$120,000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"/>
          <p:cNvSpPr/>
          <p:nvPr/>
        </p:nvSpPr>
        <p:spPr>
          <a:xfrm>
            <a:off x="7502600" y="2280875"/>
            <a:ext cx="1615200" cy="745500"/>
          </a:xfrm>
          <a:prstGeom prst="roundRect">
            <a:avLst>
              <a:gd fmla="val 16667" name="adj"/>
            </a:avLst>
          </a:prstGeom>
          <a:solidFill>
            <a:srgbClr val="E557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</a:t>
            </a:r>
            <a:r>
              <a:rPr b="1" lang="en"/>
              <a:t>$755,820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(Annual Gross Revenue)</a:t>
            </a:r>
            <a:endParaRPr b="1"/>
          </a:p>
        </p:txBody>
      </p:sp>
      <p:sp>
        <p:nvSpPr>
          <p:cNvPr id="527" name="Google Shape;527;p39"/>
          <p:cNvSpPr txBox="1"/>
          <p:nvPr>
            <p:ph idx="12" type="sldNum"/>
          </p:nvPr>
        </p:nvSpPr>
        <p:spPr>
          <a:xfrm>
            <a:off x="6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</a:t>
            </a: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1891975" y="88050"/>
            <a:ext cx="67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600">
                <a:solidFill>
                  <a:srgbClr val="1C1C1C"/>
                </a:solidFill>
              </a:rPr>
              <a:t>Forecasting Our Fifth-Year Target: The Strategic Path to $755,820</a:t>
            </a:r>
            <a:endParaRPr b="1" sz="1600">
              <a:solidFill>
                <a:srgbClr val="1C1C1C"/>
              </a:solidFill>
            </a:endParaRPr>
          </a:p>
        </p:txBody>
      </p:sp>
      <p:cxnSp>
        <p:nvCxnSpPr>
          <p:cNvPr id="529" name="Google Shape;529;p39"/>
          <p:cNvCxnSpPr/>
          <p:nvPr/>
        </p:nvCxnSpPr>
        <p:spPr>
          <a:xfrm>
            <a:off x="2201100" y="482450"/>
            <a:ext cx="5697000" cy="0"/>
          </a:xfrm>
          <a:prstGeom prst="straightConnector1">
            <a:avLst/>
          </a:prstGeom>
          <a:noFill/>
          <a:ln cap="flat" cmpd="sng" w="9525">
            <a:solidFill>
              <a:srgbClr val="D002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39"/>
          <p:cNvSpPr/>
          <p:nvPr/>
        </p:nvSpPr>
        <p:spPr>
          <a:xfrm>
            <a:off x="303400" y="1041386"/>
            <a:ext cx="1600200" cy="685800"/>
          </a:xfrm>
          <a:custGeom>
            <a:rect b="b" l="l" r="r" t="t"/>
            <a:pathLst>
              <a:path extrusionOk="0" h="685800" w="1600200">
                <a:moveTo>
                  <a:pt x="114300" y="0"/>
                </a:moveTo>
                <a:lnTo>
                  <a:pt x="1485900" y="0"/>
                </a:lnTo>
                <a:cubicBezTo>
                  <a:pt x="1485900" y="0"/>
                  <a:pt x="1600200" y="0"/>
                  <a:pt x="1600200" y="114300"/>
                </a:cubicBezTo>
                <a:lnTo>
                  <a:pt x="1600200" y="571500"/>
                </a:lnTo>
                <a:cubicBezTo>
                  <a:pt x="1600200" y="571500"/>
                  <a:pt x="1600200" y="685800"/>
                  <a:pt x="14859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E55753"/>
          </a:solidFill>
          <a:ln cap="flat" cmpd="sng" w="142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2615650" y="1041386"/>
            <a:ext cx="1714500" cy="685800"/>
          </a:xfrm>
          <a:custGeom>
            <a:rect b="b" l="l" r="r" t="t"/>
            <a:pathLst>
              <a:path extrusionOk="0" h="685800" w="1714500">
                <a:moveTo>
                  <a:pt x="114300" y="0"/>
                </a:moveTo>
                <a:lnTo>
                  <a:pt x="1600200" y="0"/>
                </a:lnTo>
                <a:cubicBezTo>
                  <a:pt x="1600200" y="0"/>
                  <a:pt x="1714500" y="0"/>
                  <a:pt x="1714500" y="114300"/>
                </a:cubicBezTo>
                <a:lnTo>
                  <a:pt x="1714500" y="571500"/>
                </a:lnTo>
                <a:cubicBezTo>
                  <a:pt x="1714500" y="571500"/>
                  <a:pt x="1714500" y="685800"/>
                  <a:pt x="16002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4863550" y="3756011"/>
            <a:ext cx="1257300" cy="514350"/>
          </a:xfrm>
          <a:custGeom>
            <a:rect b="b" l="l" r="r" t="t"/>
            <a:pathLst>
              <a:path extrusionOk="0" h="514350" w="1257300">
                <a:moveTo>
                  <a:pt x="114300" y="0"/>
                </a:moveTo>
                <a:lnTo>
                  <a:pt x="1143000" y="0"/>
                </a:lnTo>
                <a:cubicBezTo>
                  <a:pt x="1143000" y="0"/>
                  <a:pt x="1257300" y="0"/>
                  <a:pt x="1257300" y="114300"/>
                </a:cubicBezTo>
                <a:lnTo>
                  <a:pt x="1257300" y="400050"/>
                </a:lnTo>
                <a:cubicBezTo>
                  <a:pt x="1257300" y="400050"/>
                  <a:pt x="1257300" y="514350"/>
                  <a:pt x="1143000" y="514350"/>
                </a:cubicBezTo>
                <a:lnTo>
                  <a:pt x="114300" y="514350"/>
                </a:lnTo>
                <a:cubicBezTo>
                  <a:pt x="114300" y="514350"/>
                  <a:pt x="0" y="514350"/>
                  <a:pt x="0" y="40005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2615650" y="3670286"/>
            <a:ext cx="1714500" cy="685800"/>
          </a:xfrm>
          <a:custGeom>
            <a:rect b="b" l="l" r="r" t="t"/>
            <a:pathLst>
              <a:path extrusionOk="0" h="685800" w="1714500">
                <a:moveTo>
                  <a:pt x="114300" y="0"/>
                </a:moveTo>
                <a:lnTo>
                  <a:pt x="1600200" y="0"/>
                </a:lnTo>
                <a:cubicBezTo>
                  <a:pt x="1600200" y="0"/>
                  <a:pt x="1714500" y="0"/>
                  <a:pt x="1714500" y="114300"/>
                </a:cubicBezTo>
                <a:lnTo>
                  <a:pt x="1714500" y="571500"/>
                </a:lnTo>
                <a:cubicBezTo>
                  <a:pt x="1714500" y="571500"/>
                  <a:pt x="1714500" y="685800"/>
                  <a:pt x="16002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4863550" y="1127111"/>
            <a:ext cx="1257300" cy="514350"/>
          </a:xfrm>
          <a:custGeom>
            <a:rect b="b" l="l" r="r" t="t"/>
            <a:pathLst>
              <a:path extrusionOk="0" h="514350" w="1257300">
                <a:moveTo>
                  <a:pt x="114300" y="0"/>
                </a:moveTo>
                <a:lnTo>
                  <a:pt x="1143000" y="0"/>
                </a:lnTo>
                <a:cubicBezTo>
                  <a:pt x="1143000" y="0"/>
                  <a:pt x="1257300" y="0"/>
                  <a:pt x="1257300" y="114300"/>
                </a:cubicBezTo>
                <a:lnTo>
                  <a:pt x="1257300" y="400050"/>
                </a:lnTo>
                <a:cubicBezTo>
                  <a:pt x="1257300" y="400050"/>
                  <a:pt x="1257300" y="514350"/>
                  <a:pt x="1143000" y="514350"/>
                </a:cubicBezTo>
                <a:lnTo>
                  <a:pt x="114300" y="514350"/>
                </a:lnTo>
                <a:cubicBezTo>
                  <a:pt x="114300" y="514350"/>
                  <a:pt x="0" y="514350"/>
                  <a:pt x="0" y="40005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355800" y="3670286"/>
            <a:ext cx="1600200" cy="685800"/>
          </a:xfrm>
          <a:custGeom>
            <a:rect b="b" l="l" r="r" t="t"/>
            <a:pathLst>
              <a:path extrusionOk="0" h="685800" w="1600200">
                <a:moveTo>
                  <a:pt x="114300" y="0"/>
                </a:moveTo>
                <a:lnTo>
                  <a:pt x="1485900" y="0"/>
                </a:lnTo>
                <a:cubicBezTo>
                  <a:pt x="1485900" y="0"/>
                  <a:pt x="1600200" y="0"/>
                  <a:pt x="1600200" y="114300"/>
                </a:cubicBezTo>
                <a:lnTo>
                  <a:pt x="1600200" y="571500"/>
                </a:lnTo>
                <a:cubicBezTo>
                  <a:pt x="1600200" y="571500"/>
                  <a:pt x="1600200" y="685800"/>
                  <a:pt x="14859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E55753"/>
          </a:solidFill>
          <a:ln cap="flat" cmpd="sng" w="142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4863550" y="2879711"/>
            <a:ext cx="1257300" cy="514350"/>
          </a:xfrm>
          <a:custGeom>
            <a:rect b="b" l="l" r="r" t="t"/>
            <a:pathLst>
              <a:path extrusionOk="0" h="514350" w="1257300">
                <a:moveTo>
                  <a:pt x="114300" y="0"/>
                </a:moveTo>
                <a:lnTo>
                  <a:pt x="1143000" y="0"/>
                </a:lnTo>
                <a:cubicBezTo>
                  <a:pt x="1143000" y="0"/>
                  <a:pt x="1257300" y="0"/>
                  <a:pt x="1257300" y="114300"/>
                </a:cubicBezTo>
                <a:lnTo>
                  <a:pt x="1257300" y="400050"/>
                </a:lnTo>
                <a:cubicBezTo>
                  <a:pt x="1257300" y="400050"/>
                  <a:pt x="1257300" y="514350"/>
                  <a:pt x="1143000" y="514350"/>
                </a:cubicBezTo>
                <a:lnTo>
                  <a:pt x="114300" y="514350"/>
                </a:lnTo>
                <a:cubicBezTo>
                  <a:pt x="114300" y="514350"/>
                  <a:pt x="0" y="514350"/>
                  <a:pt x="0" y="40005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2615650" y="2793986"/>
            <a:ext cx="1714500" cy="685800"/>
          </a:xfrm>
          <a:custGeom>
            <a:rect b="b" l="l" r="r" t="t"/>
            <a:pathLst>
              <a:path extrusionOk="0" h="685800" w="1714500">
                <a:moveTo>
                  <a:pt x="114300" y="0"/>
                </a:moveTo>
                <a:lnTo>
                  <a:pt x="1600200" y="0"/>
                </a:lnTo>
                <a:cubicBezTo>
                  <a:pt x="1600200" y="0"/>
                  <a:pt x="1714500" y="0"/>
                  <a:pt x="1714500" y="114300"/>
                </a:cubicBezTo>
                <a:lnTo>
                  <a:pt x="1714500" y="571500"/>
                </a:lnTo>
                <a:cubicBezTo>
                  <a:pt x="1714500" y="571500"/>
                  <a:pt x="1714500" y="685800"/>
                  <a:pt x="16002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303400" y="2355836"/>
            <a:ext cx="1600200" cy="685800"/>
          </a:xfrm>
          <a:custGeom>
            <a:rect b="b" l="l" r="r" t="t"/>
            <a:pathLst>
              <a:path extrusionOk="0" h="685800" w="1600200">
                <a:moveTo>
                  <a:pt x="114300" y="0"/>
                </a:moveTo>
                <a:lnTo>
                  <a:pt x="1485900" y="0"/>
                </a:lnTo>
                <a:cubicBezTo>
                  <a:pt x="1485900" y="0"/>
                  <a:pt x="1600200" y="0"/>
                  <a:pt x="1600200" y="114300"/>
                </a:cubicBezTo>
                <a:lnTo>
                  <a:pt x="1600200" y="571500"/>
                </a:lnTo>
                <a:cubicBezTo>
                  <a:pt x="1600200" y="571500"/>
                  <a:pt x="1600200" y="685800"/>
                  <a:pt x="14859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E55753"/>
          </a:solidFill>
          <a:ln cap="flat" cmpd="sng" w="142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4863550" y="2003411"/>
            <a:ext cx="1257300" cy="514350"/>
          </a:xfrm>
          <a:custGeom>
            <a:rect b="b" l="l" r="r" t="t"/>
            <a:pathLst>
              <a:path extrusionOk="0" h="514350" w="1257300">
                <a:moveTo>
                  <a:pt x="114300" y="0"/>
                </a:moveTo>
                <a:lnTo>
                  <a:pt x="1143000" y="0"/>
                </a:lnTo>
                <a:cubicBezTo>
                  <a:pt x="1143000" y="0"/>
                  <a:pt x="1257300" y="0"/>
                  <a:pt x="1257300" y="114300"/>
                </a:cubicBezTo>
                <a:lnTo>
                  <a:pt x="1257300" y="400050"/>
                </a:lnTo>
                <a:cubicBezTo>
                  <a:pt x="1257300" y="400050"/>
                  <a:pt x="1257300" y="514350"/>
                  <a:pt x="1143000" y="514350"/>
                </a:cubicBezTo>
                <a:lnTo>
                  <a:pt x="114300" y="514350"/>
                </a:lnTo>
                <a:cubicBezTo>
                  <a:pt x="114300" y="514350"/>
                  <a:pt x="0" y="514350"/>
                  <a:pt x="0" y="40005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2615650" y="1917686"/>
            <a:ext cx="1714500" cy="685800"/>
          </a:xfrm>
          <a:custGeom>
            <a:rect b="b" l="l" r="r" t="t"/>
            <a:pathLst>
              <a:path extrusionOk="0" h="685800" w="1714500">
                <a:moveTo>
                  <a:pt x="114300" y="0"/>
                </a:moveTo>
                <a:lnTo>
                  <a:pt x="1600200" y="0"/>
                </a:lnTo>
                <a:cubicBezTo>
                  <a:pt x="1600200" y="0"/>
                  <a:pt x="1714500" y="0"/>
                  <a:pt x="1714500" y="114300"/>
                </a:cubicBezTo>
                <a:lnTo>
                  <a:pt x="1714500" y="571500"/>
                </a:lnTo>
                <a:cubicBezTo>
                  <a:pt x="1714500" y="571500"/>
                  <a:pt x="1714500" y="685800"/>
                  <a:pt x="1600200" y="685800"/>
                </a:cubicBezTo>
                <a:lnTo>
                  <a:pt x="114300" y="685800"/>
                </a:lnTo>
                <a:cubicBezTo>
                  <a:pt x="114300" y="685800"/>
                  <a:pt x="0" y="685800"/>
                  <a:pt x="0" y="571500"/>
                </a:cubicBezTo>
                <a:lnTo>
                  <a:pt x="0" y="114300"/>
                </a:lnTo>
                <a:cubicBezTo>
                  <a:pt x="0" y="114300"/>
                  <a:pt x="0" y="0"/>
                  <a:pt x="114300" y="0"/>
                </a:cubicBezTo>
              </a:path>
            </a:pathLst>
          </a:custGeom>
          <a:solidFill>
            <a:srgbClr val="FFA6A3"/>
          </a:solidFill>
          <a:ln cap="flat" cmpd="sng" w="14275">
            <a:solidFill>
              <a:srgbClr val="FFA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39"/>
          <p:cNvGrpSpPr/>
          <p:nvPr/>
        </p:nvGrpSpPr>
        <p:grpSpPr>
          <a:xfrm>
            <a:off x="4330150" y="3074973"/>
            <a:ext cx="519112" cy="123825"/>
            <a:chOff x="4076700" y="3290887"/>
            <a:chExt cx="519112" cy="123825"/>
          </a:xfrm>
        </p:grpSpPr>
        <p:sp>
          <p:nvSpPr>
            <p:cNvPr id="542" name="Google Shape;542;p39"/>
            <p:cNvSpPr/>
            <p:nvPr/>
          </p:nvSpPr>
          <p:spPr>
            <a:xfrm>
              <a:off x="4076700" y="33528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533900" y="32908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4330150" y="3951273"/>
            <a:ext cx="519112" cy="123825"/>
            <a:chOff x="4076700" y="4167187"/>
            <a:chExt cx="519112" cy="123825"/>
          </a:xfrm>
        </p:grpSpPr>
        <p:sp>
          <p:nvSpPr>
            <p:cNvPr id="545" name="Google Shape;545;p39"/>
            <p:cNvSpPr/>
            <p:nvPr/>
          </p:nvSpPr>
          <p:spPr>
            <a:xfrm>
              <a:off x="4076700" y="42291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533900" y="41671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330150" y="2198673"/>
            <a:ext cx="519112" cy="123825"/>
            <a:chOff x="4076700" y="2414587"/>
            <a:chExt cx="519112" cy="123825"/>
          </a:xfrm>
        </p:grpSpPr>
        <p:sp>
          <p:nvSpPr>
            <p:cNvPr id="548" name="Google Shape;548;p39"/>
            <p:cNvSpPr/>
            <p:nvPr/>
          </p:nvSpPr>
          <p:spPr>
            <a:xfrm>
              <a:off x="4076700" y="24765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4533900" y="24145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1895146" y="1277697"/>
            <a:ext cx="706200" cy="168452"/>
            <a:chOff x="1828800" y="1538287"/>
            <a:chExt cx="519112" cy="123825"/>
          </a:xfrm>
        </p:grpSpPr>
        <p:sp>
          <p:nvSpPr>
            <p:cNvPr id="551" name="Google Shape;551;p39"/>
            <p:cNvSpPr/>
            <p:nvPr/>
          </p:nvSpPr>
          <p:spPr>
            <a:xfrm>
              <a:off x="1828800" y="16002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124375" spcFirstLastPara="1" rIns="124375" wrap="square" tIns="62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2286000" y="15382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124375" spcFirstLastPara="1" rIns="124375" wrap="square" tIns="62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39"/>
          <p:cNvGrpSpPr/>
          <p:nvPr/>
        </p:nvGrpSpPr>
        <p:grpSpPr>
          <a:xfrm>
            <a:off x="1895146" y="2698649"/>
            <a:ext cx="706200" cy="500062"/>
            <a:chOff x="1828800" y="2914650"/>
            <a:chExt cx="519112" cy="500062"/>
          </a:xfrm>
        </p:grpSpPr>
        <p:sp>
          <p:nvSpPr>
            <p:cNvPr id="554" name="Google Shape;554;p39"/>
            <p:cNvSpPr/>
            <p:nvPr/>
          </p:nvSpPr>
          <p:spPr>
            <a:xfrm>
              <a:off x="1828800" y="2914650"/>
              <a:ext cx="514350" cy="438150"/>
            </a:xfrm>
            <a:custGeom>
              <a:rect b="b" l="l" r="r" t="t"/>
              <a:pathLst>
                <a:path extrusionOk="0" h="438150" w="514350">
                  <a:moveTo>
                    <a:pt x="0" y="0"/>
                  </a:moveTo>
                  <a:lnTo>
                    <a:pt x="133350" y="0"/>
                  </a:lnTo>
                  <a:lnTo>
                    <a:pt x="266700" y="0"/>
                  </a:lnTo>
                  <a:lnTo>
                    <a:pt x="266700" y="219075"/>
                  </a:lnTo>
                  <a:lnTo>
                    <a:pt x="266700" y="438150"/>
                  </a:lnTo>
                  <a:lnTo>
                    <a:pt x="400050" y="438150"/>
                  </a:lnTo>
                  <a:lnTo>
                    <a:pt x="514350" y="43815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2286000" y="32908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9"/>
          <p:cNvGrpSpPr/>
          <p:nvPr/>
        </p:nvGrpSpPr>
        <p:grpSpPr>
          <a:xfrm>
            <a:off x="1895150" y="2198620"/>
            <a:ext cx="706200" cy="500063"/>
            <a:chOff x="1828800" y="2414587"/>
            <a:chExt cx="519112" cy="500063"/>
          </a:xfrm>
        </p:grpSpPr>
        <p:sp>
          <p:nvSpPr>
            <p:cNvPr id="557" name="Google Shape;557;p39"/>
            <p:cNvSpPr/>
            <p:nvPr/>
          </p:nvSpPr>
          <p:spPr>
            <a:xfrm>
              <a:off x="1828800" y="2476500"/>
              <a:ext cx="514350" cy="438150"/>
            </a:xfrm>
            <a:custGeom>
              <a:rect b="b" l="l" r="r" t="t"/>
              <a:pathLst>
                <a:path extrusionOk="0" h="438150" w="514350">
                  <a:moveTo>
                    <a:pt x="0" y="438150"/>
                  </a:moveTo>
                  <a:lnTo>
                    <a:pt x="133350" y="438150"/>
                  </a:lnTo>
                  <a:lnTo>
                    <a:pt x="266700" y="438150"/>
                  </a:lnTo>
                  <a:lnTo>
                    <a:pt x="266700" y="219075"/>
                  </a:lnTo>
                  <a:lnTo>
                    <a:pt x="266700" y="0"/>
                  </a:lnTo>
                  <a:lnTo>
                    <a:pt x="40005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124375" spcFirstLastPara="1" rIns="124375" wrap="square" tIns="62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286000" y="24145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124375" spcFirstLastPara="1" rIns="124375" wrap="square" tIns="62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39"/>
          <p:cNvGrpSpPr/>
          <p:nvPr/>
        </p:nvGrpSpPr>
        <p:grpSpPr>
          <a:xfrm>
            <a:off x="4330150" y="1322373"/>
            <a:ext cx="519112" cy="123825"/>
            <a:chOff x="4076700" y="1538287"/>
            <a:chExt cx="519112" cy="123825"/>
          </a:xfrm>
        </p:grpSpPr>
        <p:sp>
          <p:nvSpPr>
            <p:cNvPr id="560" name="Google Shape;560;p39"/>
            <p:cNvSpPr/>
            <p:nvPr/>
          </p:nvSpPr>
          <p:spPr>
            <a:xfrm>
              <a:off x="4076700" y="16002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533900" y="15382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39"/>
          <p:cNvSpPr txBox="1"/>
          <p:nvPr/>
        </p:nvSpPr>
        <p:spPr>
          <a:xfrm>
            <a:off x="5339800" y="1289025"/>
            <a:ext cx="65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240</a:t>
            </a:r>
            <a:r>
              <a:rPr lang="en" sz="1500">
                <a:solidFill>
                  <a:schemeClr val="dk1"/>
                </a:solidFill>
              </a:rPr>
              <a:t>K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3" name="Google Shape;563;p39"/>
          <p:cNvGrpSpPr/>
          <p:nvPr/>
        </p:nvGrpSpPr>
        <p:grpSpPr>
          <a:xfrm>
            <a:off x="1950598" y="3951275"/>
            <a:ext cx="650707" cy="123825"/>
            <a:chOff x="1828800" y="4167187"/>
            <a:chExt cx="519112" cy="123825"/>
          </a:xfrm>
        </p:grpSpPr>
        <p:sp>
          <p:nvSpPr>
            <p:cNvPr id="564" name="Google Shape;564;p39"/>
            <p:cNvSpPr/>
            <p:nvPr/>
          </p:nvSpPr>
          <p:spPr>
            <a:xfrm>
              <a:off x="1828800" y="4229100"/>
              <a:ext cx="514350" cy="9525"/>
            </a:xfrm>
            <a:custGeom>
              <a:rect b="b" l="l" r="r" t="t"/>
              <a:pathLst>
                <a:path extrusionOk="0" h="9525" w="514350">
                  <a:moveTo>
                    <a:pt x="0" y="0"/>
                  </a:moveTo>
                  <a:lnTo>
                    <a:pt x="266700" y="0"/>
                  </a:lnTo>
                  <a:lnTo>
                    <a:pt x="51435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286000" y="4167187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0" y="123825"/>
                  </a:moveTo>
                  <a:lnTo>
                    <a:pt x="61912" y="6191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39"/>
          <p:cNvSpPr txBox="1"/>
          <p:nvPr/>
        </p:nvSpPr>
        <p:spPr>
          <a:xfrm>
            <a:off x="3091900" y="2051036"/>
            <a:ext cx="7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Yearly @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40</a:t>
            </a:r>
            <a:r>
              <a:rPr i="0" lang="en" sz="1500" u="none" cap="none" strike="noStrike">
                <a:solidFill>
                  <a:schemeClr val="dk1"/>
                </a:solidFill>
              </a:rPr>
              <a:t>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5339800" y="2165325"/>
            <a:ext cx="65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32</a:t>
            </a:r>
            <a:r>
              <a:rPr i="0" lang="en" sz="1500" u="none" cap="none" strike="noStrike">
                <a:solidFill>
                  <a:schemeClr val="dk1"/>
                </a:solidFill>
              </a:rPr>
              <a:t>0</a:t>
            </a:r>
            <a:r>
              <a:rPr i="0" lang="en" sz="1500" u="none" cap="none" strike="noStrike">
                <a:solidFill>
                  <a:schemeClr val="dk1"/>
                </a:solidFill>
              </a:rPr>
              <a:t>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958300" y="2489186"/>
            <a:ext cx="7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Mid-size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Airlines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3091900" y="1174736"/>
            <a:ext cx="10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Annual Plan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@ $</a:t>
            </a:r>
            <a:r>
              <a:rPr lang="en" sz="1500">
                <a:solidFill>
                  <a:schemeClr val="dk1"/>
                </a:solidFill>
              </a:rPr>
              <a:t>60K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5339800" y="3917925"/>
            <a:ext cx="706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95,820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3091900" y="2927336"/>
            <a:ext cx="9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Monthly @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25</a:t>
            </a:r>
            <a:r>
              <a:rPr i="0" lang="en" sz="1500" u="none" cap="none" strike="noStrike">
                <a:solidFill>
                  <a:schemeClr val="dk1"/>
                </a:solidFill>
              </a:rPr>
              <a:t>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39"/>
          <p:cNvSpPr txBox="1"/>
          <p:nvPr/>
        </p:nvSpPr>
        <p:spPr>
          <a:xfrm>
            <a:off x="5339800" y="3041625"/>
            <a:ext cx="706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$</a:t>
            </a:r>
            <a:r>
              <a:rPr lang="en" sz="1500">
                <a:solidFill>
                  <a:schemeClr val="dk1"/>
                </a:solidFill>
              </a:rPr>
              <a:t>10</a:t>
            </a:r>
            <a:r>
              <a:rPr i="0" lang="en" sz="1500" u="none" cap="none" strike="noStrike">
                <a:solidFill>
                  <a:schemeClr val="dk1"/>
                </a:solidFill>
              </a:rPr>
              <a:t>0</a:t>
            </a:r>
            <a:r>
              <a:rPr i="0" lang="en" sz="1500" u="none" cap="none" strike="noStrike">
                <a:solidFill>
                  <a:schemeClr val="dk1"/>
                </a:solidFill>
              </a:rPr>
              <a:t>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9"/>
          <p:cNvSpPr txBox="1"/>
          <p:nvPr/>
        </p:nvSpPr>
        <p:spPr>
          <a:xfrm>
            <a:off x="958300" y="1174736"/>
            <a:ext cx="9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Enterprise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Clients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958300" y="3803636"/>
            <a:ext cx="7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Platform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Partners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" name="Google Shape;575;p39"/>
          <p:cNvSpPr txBox="1"/>
          <p:nvPr/>
        </p:nvSpPr>
        <p:spPr>
          <a:xfrm>
            <a:off x="3091900" y="3803625"/>
            <a:ext cx="11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chemeClr val="dk1"/>
                </a:solidFill>
              </a:rPr>
              <a:t>Starter Plan</a:t>
            </a:r>
            <a:br>
              <a:rPr i="0" lang="en" sz="1500" u="none" cap="none" strike="noStrike">
                <a:solidFill>
                  <a:schemeClr val="dk1"/>
                </a:solidFill>
              </a:rPr>
            </a:br>
            <a:r>
              <a:rPr i="0" lang="en" sz="1500" u="none" cap="none" strike="noStrike">
                <a:solidFill>
                  <a:schemeClr val="dk1"/>
                </a:solidFill>
              </a:rPr>
              <a:t>@$</a:t>
            </a:r>
            <a:r>
              <a:rPr lang="en" sz="1500">
                <a:solidFill>
                  <a:schemeClr val="dk1"/>
                </a:solidFill>
              </a:rPr>
              <a:t>23,955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39"/>
          <p:cNvSpPr/>
          <p:nvPr/>
        </p:nvSpPr>
        <p:spPr>
          <a:xfrm>
            <a:off x="4990252" y="2123215"/>
            <a:ext cx="260962" cy="273887"/>
          </a:xfrm>
          <a:custGeom>
            <a:rect b="b" l="l" r="r" t="t"/>
            <a:pathLst>
              <a:path extrusionOk="0" h="273887" w="260962">
                <a:moveTo>
                  <a:pt x="39553" y="1644"/>
                </a:moveTo>
                <a:lnTo>
                  <a:pt x="129538" y="53622"/>
                </a:lnTo>
                <a:lnTo>
                  <a:pt x="129538" y="53622"/>
                </a:lnTo>
                <a:lnTo>
                  <a:pt x="96783" y="110326"/>
                </a:lnTo>
                <a:cubicBezTo>
                  <a:pt x="95139" y="113173"/>
                  <a:pt x="91498" y="114148"/>
                  <a:pt x="88651" y="112503"/>
                </a:cubicBezTo>
                <a:lnTo>
                  <a:pt x="3821" y="63503"/>
                </a:lnTo>
                <a:cubicBezTo>
                  <a:pt x="974" y="61859"/>
                  <a:pt x="0" y="58218"/>
                  <a:pt x="1644" y="55371"/>
                </a:cubicBezTo>
                <a:lnTo>
                  <a:pt x="31420" y="3821"/>
                </a:lnTo>
                <a:cubicBezTo>
                  <a:pt x="33065" y="974"/>
                  <a:pt x="36706" y="0"/>
                  <a:pt x="39553" y="1644"/>
                </a:cubicBezTo>
                <a:close/>
                <a:moveTo>
                  <a:pt x="129532" y="167052"/>
                </a:moveTo>
                <a:lnTo>
                  <a:pt x="117971" y="204224"/>
                </a:lnTo>
                <a:cubicBezTo>
                  <a:pt x="116995" y="207364"/>
                  <a:pt x="113657" y="209118"/>
                  <a:pt x="110517" y="208141"/>
                </a:cubicBezTo>
                <a:lnTo>
                  <a:pt x="50486" y="189472"/>
                </a:lnTo>
                <a:cubicBezTo>
                  <a:pt x="47346" y="188496"/>
                  <a:pt x="45592" y="185158"/>
                  <a:pt x="46569" y="182018"/>
                </a:cubicBezTo>
                <a:lnTo>
                  <a:pt x="56356" y="150538"/>
                </a:lnTo>
                <a:cubicBezTo>
                  <a:pt x="57332" y="147404"/>
                  <a:pt x="60661" y="145652"/>
                  <a:pt x="63797" y="146621"/>
                </a:cubicBezTo>
                <a:close/>
                <a:moveTo>
                  <a:pt x="257923" y="97065"/>
                </a:moveTo>
                <a:lnTo>
                  <a:pt x="178300" y="159533"/>
                </a:lnTo>
                <a:cubicBezTo>
                  <a:pt x="175714" y="161563"/>
                  <a:pt x="171971" y="161111"/>
                  <a:pt x="169942" y="158524"/>
                </a:cubicBezTo>
                <a:lnTo>
                  <a:pt x="129521" y="107003"/>
                </a:lnTo>
                <a:lnTo>
                  <a:pt x="129521" y="107003"/>
                </a:lnTo>
                <a:lnTo>
                  <a:pt x="213828" y="40861"/>
                </a:lnTo>
                <a:cubicBezTo>
                  <a:pt x="216415" y="38831"/>
                  <a:pt x="220157" y="39283"/>
                  <a:pt x="222186" y="41870"/>
                </a:cubicBezTo>
                <a:lnTo>
                  <a:pt x="258932" y="88707"/>
                </a:lnTo>
                <a:cubicBezTo>
                  <a:pt x="260962" y="91293"/>
                  <a:pt x="260510" y="95036"/>
                  <a:pt x="257923" y="97065"/>
                </a:cubicBezTo>
                <a:close/>
                <a:moveTo>
                  <a:pt x="129532" y="238168"/>
                </a:moveTo>
                <a:lnTo>
                  <a:pt x="129532" y="11950"/>
                </a:lnTo>
                <a:moveTo>
                  <a:pt x="48391" y="55229"/>
                </a:moveTo>
                <a:cubicBezTo>
                  <a:pt x="48391" y="63448"/>
                  <a:pt x="55054" y="70112"/>
                  <a:pt x="63273" y="70112"/>
                </a:cubicBezTo>
                <a:cubicBezTo>
                  <a:pt x="71493" y="70112"/>
                  <a:pt x="78156" y="63448"/>
                  <a:pt x="78156" y="55229"/>
                </a:cubicBezTo>
                <a:cubicBezTo>
                  <a:pt x="78156" y="47009"/>
                  <a:pt x="71493" y="40346"/>
                  <a:pt x="63273" y="40346"/>
                </a:cubicBezTo>
                <a:cubicBezTo>
                  <a:pt x="55054" y="40346"/>
                  <a:pt x="48391" y="47009"/>
                  <a:pt x="48391" y="55229"/>
                </a:cubicBezTo>
                <a:close/>
                <a:moveTo>
                  <a:pt x="179252" y="100675"/>
                </a:moveTo>
                <a:cubicBezTo>
                  <a:pt x="179252" y="108895"/>
                  <a:pt x="185915" y="115558"/>
                  <a:pt x="194135" y="115558"/>
                </a:cubicBezTo>
                <a:cubicBezTo>
                  <a:pt x="202355" y="115558"/>
                  <a:pt x="209018" y="108895"/>
                  <a:pt x="209018" y="100675"/>
                </a:cubicBezTo>
                <a:cubicBezTo>
                  <a:pt x="209018" y="92455"/>
                  <a:pt x="202355" y="85792"/>
                  <a:pt x="194135" y="85792"/>
                </a:cubicBezTo>
                <a:cubicBezTo>
                  <a:pt x="185915" y="85792"/>
                  <a:pt x="179252" y="92455"/>
                  <a:pt x="179252" y="100675"/>
                </a:cubicBezTo>
                <a:close/>
                <a:moveTo>
                  <a:pt x="94480" y="273887"/>
                </a:moveTo>
                <a:lnTo>
                  <a:pt x="85229" y="246003"/>
                </a:lnTo>
                <a:cubicBezTo>
                  <a:pt x="84624" y="244186"/>
                  <a:pt x="84929" y="242189"/>
                  <a:pt x="86050" y="240637"/>
                </a:cubicBezTo>
                <a:cubicBezTo>
                  <a:pt x="87170" y="239085"/>
                  <a:pt x="88969" y="238166"/>
                  <a:pt x="90884" y="238168"/>
                </a:cubicBezTo>
                <a:lnTo>
                  <a:pt x="169608" y="238168"/>
                </a:lnTo>
                <a:cubicBezTo>
                  <a:pt x="171523" y="238166"/>
                  <a:pt x="173322" y="239085"/>
                  <a:pt x="174442" y="240637"/>
                </a:cubicBezTo>
                <a:cubicBezTo>
                  <a:pt x="175563" y="242189"/>
                  <a:pt x="175869" y="244186"/>
                  <a:pt x="175264" y="246003"/>
                </a:cubicBezTo>
                <a:lnTo>
                  <a:pt x="165965" y="273887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9"/>
          <p:cNvSpPr/>
          <p:nvPr/>
        </p:nvSpPr>
        <p:spPr>
          <a:xfrm>
            <a:off x="602422" y="2586339"/>
            <a:ext cx="273611" cy="226239"/>
          </a:xfrm>
          <a:custGeom>
            <a:rect b="b" l="l" r="r" t="t"/>
            <a:pathLst>
              <a:path extrusionOk="0" h="226239" w="273611">
                <a:moveTo>
                  <a:pt x="17621" y="113111"/>
                </a:moveTo>
                <a:cubicBezTo>
                  <a:pt x="17615" y="162431"/>
                  <a:pt x="74921" y="202415"/>
                  <a:pt x="145613" y="202415"/>
                </a:cubicBezTo>
                <a:cubicBezTo>
                  <a:pt x="216305" y="202415"/>
                  <a:pt x="273611" y="162431"/>
                  <a:pt x="273605" y="113111"/>
                </a:cubicBezTo>
                <a:cubicBezTo>
                  <a:pt x="273611" y="63790"/>
                  <a:pt x="216305" y="23806"/>
                  <a:pt x="145613" y="23806"/>
                </a:cubicBezTo>
                <a:cubicBezTo>
                  <a:pt x="74921" y="23806"/>
                  <a:pt x="17615" y="63790"/>
                  <a:pt x="17621" y="113111"/>
                </a:cubicBezTo>
                <a:moveTo>
                  <a:pt x="65246" y="119064"/>
                </a:moveTo>
                <a:lnTo>
                  <a:pt x="0" y="119064"/>
                </a:lnTo>
                <a:moveTo>
                  <a:pt x="90011" y="32743"/>
                </a:moveTo>
                <a:cubicBezTo>
                  <a:pt x="83583" y="13204"/>
                  <a:pt x="65337" y="0"/>
                  <a:pt x="44767" y="1"/>
                </a:cubicBezTo>
                <a:lnTo>
                  <a:pt x="21788" y="1"/>
                </a:lnTo>
                <a:cubicBezTo>
                  <a:pt x="18005" y="16"/>
                  <a:pt x="14454" y="1828"/>
                  <a:pt x="12222" y="4882"/>
                </a:cubicBezTo>
                <a:cubicBezTo>
                  <a:pt x="9990" y="7937"/>
                  <a:pt x="9342" y="11870"/>
                  <a:pt x="10477" y="15479"/>
                </a:cubicBezTo>
                <a:lnTo>
                  <a:pt x="29646" y="76677"/>
                </a:lnTo>
                <a:moveTo>
                  <a:pt x="90130" y="193597"/>
                </a:moveTo>
                <a:cubicBezTo>
                  <a:pt x="83660" y="213089"/>
                  <a:pt x="65424" y="226239"/>
                  <a:pt x="44886" y="226220"/>
                </a:cubicBezTo>
                <a:lnTo>
                  <a:pt x="21788" y="226220"/>
                </a:lnTo>
                <a:cubicBezTo>
                  <a:pt x="18040" y="226220"/>
                  <a:pt x="14511" y="224456"/>
                  <a:pt x="12263" y="221457"/>
                </a:cubicBezTo>
                <a:cubicBezTo>
                  <a:pt x="10017" y="218410"/>
                  <a:pt x="9354" y="214476"/>
                  <a:pt x="10477" y="210861"/>
                </a:cubicBezTo>
                <a:lnTo>
                  <a:pt x="29646" y="150258"/>
                </a:lnTo>
                <a:moveTo>
                  <a:pt x="225980" y="182643"/>
                </a:moveTo>
                <a:lnTo>
                  <a:pt x="225980" y="214314"/>
                </a:lnTo>
                <a:cubicBezTo>
                  <a:pt x="225980" y="220889"/>
                  <a:pt x="220650" y="226220"/>
                  <a:pt x="214074" y="226220"/>
                </a:cubicBezTo>
                <a:lnTo>
                  <a:pt x="166449" y="226220"/>
                </a:lnTo>
                <a:cubicBezTo>
                  <a:pt x="159873" y="226220"/>
                  <a:pt x="154543" y="220889"/>
                  <a:pt x="154543" y="214314"/>
                </a:cubicBezTo>
                <a:lnTo>
                  <a:pt x="154543" y="202407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7798303" y="2371257"/>
            <a:ext cx="273843" cy="154781"/>
          </a:xfrm>
          <a:custGeom>
            <a:rect b="b" l="l" r="r" t="t"/>
            <a:pathLst>
              <a:path extrusionOk="0" h="154781" w="273843">
                <a:moveTo>
                  <a:pt x="81605" y="107203"/>
                </a:moveTo>
                <a:lnTo>
                  <a:pt x="87760" y="99750"/>
                </a:lnTo>
                <a:moveTo>
                  <a:pt x="124694" y="55042"/>
                </a:moveTo>
                <a:lnTo>
                  <a:pt x="130837" y="47601"/>
                </a:lnTo>
                <a:moveTo>
                  <a:pt x="84462" y="88380"/>
                </a:moveTo>
                <a:cubicBezTo>
                  <a:pt x="79367" y="94559"/>
                  <a:pt x="80891" y="99655"/>
                  <a:pt x="87760" y="99750"/>
                </a:cubicBezTo>
                <a:cubicBezTo>
                  <a:pt x="96186" y="99109"/>
                  <a:pt x="104016" y="95158"/>
                  <a:pt x="109537" y="88761"/>
                </a:cubicBezTo>
                <a:cubicBezTo>
                  <a:pt x="114633" y="82581"/>
                  <a:pt x="113109" y="77497"/>
                  <a:pt x="106239" y="77390"/>
                </a:cubicBezTo>
                <a:cubicBezTo>
                  <a:pt x="99369" y="77283"/>
                  <a:pt x="97905" y="72211"/>
                  <a:pt x="102941" y="66032"/>
                </a:cubicBezTo>
                <a:cubicBezTo>
                  <a:pt x="108464" y="59643"/>
                  <a:pt x="116286" y="55694"/>
                  <a:pt x="124706" y="55042"/>
                </a:cubicBezTo>
                <a:cubicBezTo>
                  <a:pt x="131611" y="55161"/>
                  <a:pt x="133099" y="60245"/>
                  <a:pt x="127992" y="66413"/>
                </a:cubicBezTo>
                <a:moveTo>
                  <a:pt x="211931" y="23812"/>
                </a:moveTo>
                <a:cubicBezTo>
                  <a:pt x="214340" y="23813"/>
                  <a:pt x="216511" y="25265"/>
                  <a:pt x="217431" y="27491"/>
                </a:cubicBezTo>
                <a:cubicBezTo>
                  <a:pt x="218351" y="29717"/>
                  <a:pt x="217839" y="32279"/>
                  <a:pt x="216134" y="33980"/>
                </a:cubicBezTo>
                <a:lnTo>
                  <a:pt x="122634" y="127480"/>
                </a:lnTo>
                <a:cubicBezTo>
                  <a:pt x="120402" y="129713"/>
                  <a:pt x="117374" y="130968"/>
                  <a:pt x="114216" y="130968"/>
                </a:cubicBezTo>
                <a:lnTo>
                  <a:pt x="14418" y="130968"/>
                </a:lnTo>
                <a:cubicBezTo>
                  <a:pt x="12007" y="130973"/>
                  <a:pt x="9831" y="129522"/>
                  <a:pt x="8908" y="127295"/>
                </a:cubicBezTo>
                <a:cubicBezTo>
                  <a:pt x="7985" y="125067"/>
                  <a:pt x="8496" y="122503"/>
                  <a:pt x="10203" y="120800"/>
                </a:cubicBezTo>
                <a:lnTo>
                  <a:pt x="103715" y="27301"/>
                </a:lnTo>
                <a:cubicBezTo>
                  <a:pt x="105947" y="25068"/>
                  <a:pt x="108975" y="23813"/>
                  <a:pt x="112133" y="23812"/>
                </a:cubicBezTo>
                <a:close/>
                <a:moveTo>
                  <a:pt x="218574" y="61269"/>
                </a:moveTo>
                <a:lnTo>
                  <a:pt x="128587" y="151292"/>
                </a:lnTo>
                <a:cubicBezTo>
                  <a:pt x="126355" y="153525"/>
                  <a:pt x="123327" y="154780"/>
                  <a:pt x="120169" y="154781"/>
                </a:cubicBezTo>
                <a:lnTo>
                  <a:pt x="23812" y="154781"/>
                </a:lnTo>
                <a:moveTo>
                  <a:pt x="250031" y="71437"/>
                </a:moveTo>
                <a:lnTo>
                  <a:pt x="261937" y="71437"/>
                </a:lnTo>
                <a:cubicBezTo>
                  <a:pt x="268513" y="71437"/>
                  <a:pt x="273843" y="66106"/>
                  <a:pt x="273843" y="59531"/>
                </a:cubicBezTo>
                <a:lnTo>
                  <a:pt x="273843" y="11906"/>
                </a:lnTo>
                <a:cubicBezTo>
                  <a:pt x="273843" y="5330"/>
                  <a:pt x="268513" y="0"/>
                  <a:pt x="261937" y="0"/>
                </a:cubicBezTo>
                <a:lnTo>
                  <a:pt x="11906" y="0"/>
                </a:lnTo>
                <a:cubicBezTo>
                  <a:pt x="5330" y="0"/>
                  <a:pt x="0" y="5330"/>
                  <a:pt x="0" y="11906"/>
                </a:cubicBezTo>
                <a:lnTo>
                  <a:pt x="0" y="59531"/>
                </a:lnTo>
                <a:cubicBezTo>
                  <a:pt x="0" y="66106"/>
                  <a:pt x="5330" y="71437"/>
                  <a:pt x="11906" y="71437"/>
                </a:cubicBezTo>
                <a:lnTo>
                  <a:pt x="59531" y="71437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2735903" y="2999964"/>
            <a:ext cx="273843" cy="273843"/>
          </a:xfrm>
          <a:custGeom>
            <a:rect b="b" l="l" r="r" t="t"/>
            <a:pathLst>
              <a:path extrusionOk="0" h="273843" w="273843">
                <a:moveTo>
                  <a:pt x="107156" y="238125"/>
                </a:moveTo>
                <a:lnTo>
                  <a:pt x="11906" y="238125"/>
                </a:lnTo>
                <a:cubicBezTo>
                  <a:pt x="5330" y="238125"/>
                  <a:pt x="0" y="232794"/>
                  <a:pt x="0" y="226218"/>
                </a:cubicBezTo>
                <a:lnTo>
                  <a:pt x="0" y="35718"/>
                </a:lnTo>
                <a:cubicBezTo>
                  <a:pt x="0" y="29143"/>
                  <a:pt x="5330" y="23812"/>
                  <a:pt x="11906" y="23812"/>
                </a:cubicBezTo>
                <a:lnTo>
                  <a:pt x="178593" y="23812"/>
                </a:lnTo>
                <a:cubicBezTo>
                  <a:pt x="185169" y="23812"/>
                  <a:pt x="190500" y="29143"/>
                  <a:pt x="190500" y="35718"/>
                </a:cubicBezTo>
                <a:lnTo>
                  <a:pt x="190500" y="95250"/>
                </a:lnTo>
                <a:moveTo>
                  <a:pt x="47625" y="47625"/>
                </a:moveTo>
                <a:lnTo>
                  <a:pt x="47625" y="0"/>
                </a:lnTo>
                <a:moveTo>
                  <a:pt x="95250" y="47625"/>
                </a:moveTo>
                <a:lnTo>
                  <a:pt x="95250" y="0"/>
                </a:lnTo>
                <a:moveTo>
                  <a:pt x="142875" y="47625"/>
                </a:moveTo>
                <a:lnTo>
                  <a:pt x="142875" y="0"/>
                </a:lnTo>
                <a:moveTo>
                  <a:pt x="220265" y="166687"/>
                </a:moveTo>
                <a:lnTo>
                  <a:pt x="196060" y="166687"/>
                </a:lnTo>
                <a:cubicBezTo>
                  <a:pt x="188408" y="166692"/>
                  <a:pt x="181835" y="172121"/>
                  <a:pt x="180383" y="179633"/>
                </a:cubicBezTo>
                <a:cubicBezTo>
                  <a:pt x="178931" y="187145"/>
                  <a:pt x="183008" y="194632"/>
                  <a:pt x="190107" y="197488"/>
                </a:cubicBezTo>
                <a:lnTo>
                  <a:pt x="214681" y="207323"/>
                </a:lnTo>
                <a:cubicBezTo>
                  <a:pt x="221779" y="210179"/>
                  <a:pt x="225857" y="217666"/>
                  <a:pt x="224405" y="225178"/>
                </a:cubicBezTo>
                <a:cubicBezTo>
                  <a:pt x="222953" y="232691"/>
                  <a:pt x="216379" y="238119"/>
                  <a:pt x="208728" y="238125"/>
                </a:cubicBezTo>
                <a:lnTo>
                  <a:pt x="184546" y="238125"/>
                </a:lnTo>
                <a:moveTo>
                  <a:pt x="202406" y="238125"/>
                </a:moveTo>
                <a:lnTo>
                  <a:pt x="202406" y="250031"/>
                </a:lnTo>
                <a:moveTo>
                  <a:pt x="202406" y="154781"/>
                </a:moveTo>
                <a:lnTo>
                  <a:pt x="202406" y="166687"/>
                </a:lnTo>
                <a:moveTo>
                  <a:pt x="130968" y="202406"/>
                </a:moveTo>
                <a:cubicBezTo>
                  <a:pt x="130968" y="241860"/>
                  <a:pt x="162952" y="273843"/>
                  <a:pt x="202406" y="273843"/>
                </a:cubicBezTo>
                <a:cubicBezTo>
                  <a:pt x="241860" y="273843"/>
                  <a:pt x="273843" y="241860"/>
                  <a:pt x="273843" y="202406"/>
                </a:cubicBezTo>
                <a:cubicBezTo>
                  <a:pt x="273843" y="162952"/>
                  <a:pt x="241860" y="130968"/>
                  <a:pt x="202406" y="130968"/>
                </a:cubicBezTo>
                <a:cubicBezTo>
                  <a:pt x="162952" y="130968"/>
                  <a:pt x="130968" y="162952"/>
                  <a:pt x="130968" y="202406"/>
                </a:cubicBezTo>
                <a:close/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4983803" y="3053542"/>
            <a:ext cx="273891" cy="166687"/>
          </a:xfrm>
          <a:custGeom>
            <a:rect b="b" l="l" r="r" t="t"/>
            <a:pathLst>
              <a:path extrusionOk="0" h="166687" w="273891">
                <a:moveTo>
                  <a:pt x="136969" y="47625"/>
                </a:moveTo>
                <a:lnTo>
                  <a:pt x="136969" y="35718"/>
                </a:lnTo>
                <a:moveTo>
                  <a:pt x="119062" y="119062"/>
                </a:moveTo>
                <a:lnTo>
                  <a:pt x="143291" y="119062"/>
                </a:lnTo>
                <a:cubicBezTo>
                  <a:pt x="150942" y="119057"/>
                  <a:pt x="157516" y="113628"/>
                  <a:pt x="158968" y="106116"/>
                </a:cubicBezTo>
                <a:cubicBezTo>
                  <a:pt x="160420" y="98604"/>
                  <a:pt x="156343" y="91117"/>
                  <a:pt x="149244" y="88261"/>
                </a:cubicBezTo>
                <a:lnTo>
                  <a:pt x="124670" y="78426"/>
                </a:lnTo>
                <a:cubicBezTo>
                  <a:pt x="117572" y="75570"/>
                  <a:pt x="113494" y="68083"/>
                  <a:pt x="114946" y="60571"/>
                </a:cubicBezTo>
                <a:cubicBezTo>
                  <a:pt x="116398" y="53058"/>
                  <a:pt x="122972" y="47630"/>
                  <a:pt x="130623" y="47625"/>
                </a:cubicBezTo>
                <a:lnTo>
                  <a:pt x="154781" y="47625"/>
                </a:lnTo>
                <a:moveTo>
                  <a:pt x="136969" y="130968"/>
                </a:moveTo>
                <a:lnTo>
                  <a:pt x="136969" y="119062"/>
                </a:lnTo>
                <a:moveTo>
                  <a:pt x="83343" y="11906"/>
                </a:moveTo>
                <a:lnTo>
                  <a:pt x="11906" y="11906"/>
                </a:lnTo>
                <a:cubicBezTo>
                  <a:pt x="5330" y="11906"/>
                  <a:pt x="0" y="17236"/>
                  <a:pt x="0" y="23812"/>
                </a:cubicBezTo>
                <a:lnTo>
                  <a:pt x="0" y="142875"/>
                </a:lnTo>
                <a:cubicBezTo>
                  <a:pt x="0" y="149450"/>
                  <a:pt x="5330" y="154781"/>
                  <a:pt x="11906" y="154781"/>
                </a:cubicBezTo>
                <a:lnTo>
                  <a:pt x="83343" y="154781"/>
                </a:lnTo>
                <a:moveTo>
                  <a:pt x="190500" y="154781"/>
                </a:moveTo>
                <a:lnTo>
                  <a:pt x="261937" y="154781"/>
                </a:lnTo>
                <a:cubicBezTo>
                  <a:pt x="268513" y="154781"/>
                  <a:pt x="273843" y="149450"/>
                  <a:pt x="273843" y="142875"/>
                </a:cubicBezTo>
                <a:lnTo>
                  <a:pt x="273843" y="23812"/>
                </a:lnTo>
                <a:cubicBezTo>
                  <a:pt x="273843" y="17236"/>
                  <a:pt x="268513" y="11906"/>
                  <a:pt x="261937" y="11906"/>
                </a:cubicBezTo>
                <a:lnTo>
                  <a:pt x="190500" y="11906"/>
                </a:lnTo>
                <a:moveTo>
                  <a:pt x="59578" y="47625"/>
                </a:moveTo>
                <a:lnTo>
                  <a:pt x="47" y="47625"/>
                </a:lnTo>
                <a:moveTo>
                  <a:pt x="59578" y="119062"/>
                </a:moveTo>
                <a:lnTo>
                  <a:pt x="47" y="119062"/>
                </a:lnTo>
                <a:moveTo>
                  <a:pt x="59578" y="83343"/>
                </a:moveTo>
                <a:lnTo>
                  <a:pt x="47" y="83343"/>
                </a:lnTo>
                <a:moveTo>
                  <a:pt x="214360" y="47625"/>
                </a:moveTo>
                <a:lnTo>
                  <a:pt x="273891" y="47625"/>
                </a:lnTo>
                <a:moveTo>
                  <a:pt x="214360" y="119062"/>
                </a:moveTo>
                <a:lnTo>
                  <a:pt x="273891" y="119062"/>
                </a:lnTo>
                <a:moveTo>
                  <a:pt x="214360" y="83343"/>
                </a:moveTo>
                <a:lnTo>
                  <a:pt x="273891" y="83343"/>
                </a:lnTo>
                <a:moveTo>
                  <a:pt x="95297" y="0"/>
                </a:moveTo>
                <a:lnTo>
                  <a:pt x="178641" y="0"/>
                </a:lnTo>
                <a:cubicBezTo>
                  <a:pt x="178641" y="0"/>
                  <a:pt x="190547" y="0"/>
                  <a:pt x="190547" y="11906"/>
                </a:cubicBezTo>
                <a:lnTo>
                  <a:pt x="190547" y="154781"/>
                </a:lnTo>
                <a:cubicBezTo>
                  <a:pt x="190547" y="154781"/>
                  <a:pt x="190547" y="166687"/>
                  <a:pt x="178641" y="166687"/>
                </a:cubicBezTo>
                <a:lnTo>
                  <a:pt x="95297" y="166687"/>
                </a:lnTo>
                <a:cubicBezTo>
                  <a:pt x="95297" y="166687"/>
                  <a:pt x="83391" y="166687"/>
                  <a:pt x="83391" y="154781"/>
                </a:cubicBezTo>
                <a:lnTo>
                  <a:pt x="83391" y="11906"/>
                </a:lnTo>
                <a:cubicBezTo>
                  <a:pt x="83391" y="11906"/>
                  <a:pt x="83391" y="0"/>
                  <a:pt x="95297" y="0"/>
                </a:cubicBez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4983850" y="1306895"/>
            <a:ext cx="273843" cy="154781"/>
          </a:xfrm>
          <a:custGeom>
            <a:rect b="b" l="l" r="r" t="t"/>
            <a:pathLst>
              <a:path extrusionOk="0" h="154781" w="273843">
                <a:moveTo>
                  <a:pt x="273843" y="35718"/>
                </a:moveTo>
                <a:lnTo>
                  <a:pt x="202406" y="83343"/>
                </a:lnTo>
                <a:lnTo>
                  <a:pt x="142874" y="83343"/>
                </a:lnTo>
                <a:moveTo>
                  <a:pt x="273843" y="71437"/>
                </a:moveTo>
                <a:lnTo>
                  <a:pt x="202406" y="119062"/>
                </a:lnTo>
                <a:lnTo>
                  <a:pt x="142874" y="119062"/>
                </a:lnTo>
                <a:moveTo>
                  <a:pt x="273843" y="107156"/>
                </a:moveTo>
                <a:lnTo>
                  <a:pt x="202406" y="154781"/>
                </a:lnTo>
                <a:lnTo>
                  <a:pt x="142874" y="154781"/>
                </a:lnTo>
                <a:moveTo>
                  <a:pt x="142827" y="154781"/>
                </a:moveTo>
                <a:lnTo>
                  <a:pt x="59483" y="154781"/>
                </a:lnTo>
                <a:lnTo>
                  <a:pt x="59483" y="47625"/>
                </a:lnTo>
                <a:cubicBezTo>
                  <a:pt x="59483" y="43877"/>
                  <a:pt x="61248" y="40348"/>
                  <a:pt x="64246" y="38100"/>
                </a:cubicBezTo>
                <a:lnTo>
                  <a:pt x="119014" y="0"/>
                </a:lnTo>
                <a:lnTo>
                  <a:pt x="202358" y="0"/>
                </a:lnTo>
                <a:lnTo>
                  <a:pt x="147589" y="38100"/>
                </a:lnTo>
                <a:cubicBezTo>
                  <a:pt x="144591" y="40348"/>
                  <a:pt x="142827" y="43877"/>
                  <a:pt x="142827" y="47625"/>
                </a:cubicBezTo>
                <a:close/>
                <a:moveTo>
                  <a:pt x="59531" y="83343"/>
                </a:moveTo>
                <a:lnTo>
                  <a:pt x="0" y="83343"/>
                </a:lnTo>
                <a:moveTo>
                  <a:pt x="59531" y="119062"/>
                </a:moveTo>
                <a:lnTo>
                  <a:pt x="0" y="119062"/>
                </a:lnTo>
                <a:moveTo>
                  <a:pt x="59531" y="154781"/>
                </a:moveTo>
                <a:lnTo>
                  <a:pt x="0" y="154781"/>
                </a:lnTo>
                <a:moveTo>
                  <a:pt x="202406" y="0"/>
                </a:moveTo>
                <a:lnTo>
                  <a:pt x="273843" y="0"/>
                </a:lnTo>
                <a:lnTo>
                  <a:pt x="202406" y="47625"/>
                </a:lnTo>
                <a:lnTo>
                  <a:pt x="142874" y="47625"/>
                </a:lnTo>
                <a:moveTo>
                  <a:pt x="59531" y="47625"/>
                </a:moveTo>
                <a:lnTo>
                  <a:pt x="0" y="47625"/>
                </a:lnTo>
                <a:lnTo>
                  <a:pt x="71437" y="0"/>
                </a:lnTo>
                <a:lnTo>
                  <a:pt x="119062" y="0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9"/>
          <p:cNvSpPr/>
          <p:nvPr/>
        </p:nvSpPr>
        <p:spPr>
          <a:xfrm>
            <a:off x="602303" y="3876264"/>
            <a:ext cx="273843" cy="273843"/>
          </a:xfrm>
          <a:custGeom>
            <a:rect b="b" l="l" r="r" t="t"/>
            <a:pathLst>
              <a:path extrusionOk="0" h="273843" w="273843">
                <a:moveTo>
                  <a:pt x="202406" y="156591"/>
                </a:moveTo>
                <a:lnTo>
                  <a:pt x="155626" y="165949"/>
                </a:lnTo>
                <a:moveTo>
                  <a:pt x="204882" y="99941"/>
                </a:moveTo>
                <a:lnTo>
                  <a:pt x="164603" y="84534"/>
                </a:lnTo>
                <a:cubicBezTo>
                  <a:pt x="159513" y="82672"/>
                  <a:pt x="153881" y="82986"/>
                  <a:pt x="149030" y="85403"/>
                </a:cubicBezTo>
                <a:lnTo>
                  <a:pt x="126968" y="96119"/>
                </a:lnTo>
                <a:cubicBezTo>
                  <a:pt x="120086" y="99527"/>
                  <a:pt x="117130" y="107766"/>
                  <a:pt x="120275" y="114772"/>
                </a:cubicBezTo>
                <a:cubicBezTo>
                  <a:pt x="123419" y="121778"/>
                  <a:pt x="131539" y="125045"/>
                  <a:pt x="138660" y="122170"/>
                </a:cubicBezTo>
                <a:lnTo>
                  <a:pt x="160734" y="113109"/>
                </a:lnTo>
                <a:moveTo>
                  <a:pt x="147125" y="118717"/>
                </a:moveTo>
                <a:lnTo>
                  <a:pt x="170009" y="143934"/>
                </a:lnTo>
                <a:cubicBezTo>
                  <a:pt x="172725" y="147417"/>
                  <a:pt x="172170" y="152429"/>
                  <a:pt x="168759" y="155233"/>
                </a:cubicBezTo>
                <a:lnTo>
                  <a:pt x="127087" y="189380"/>
                </a:lnTo>
                <a:cubicBezTo>
                  <a:pt x="123713" y="192149"/>
                  <a:pt x="118756" y="191766"/>
                  <a:pt x="115847" y="188511"/>
                </a:cubicBezTo>
                <a:lnTo>
                  <a:pt x="88106" y="166687"/>
                </a:lnTo>
                <a:lnTo>
                  <a:pt x="71437" y="166687"/>
                </a:lnTo>
                <a:moveTo>
                  <a:pt x="125134" y="97333"/>
                </a:moveTo>
                <a:lnTo>
                  <a:pt x="122158" y="94880"/>
                </a:lnTo>
                <a:cubicBezTo>
                  <a:pt x="119154" y="92676"/>
                  <a:pt x="115525" y="91488"/>
                  <a:pt x="111799" y="91487"/>
                </a:cubicBezTo>
                <a:cubicBezTo>
                  <a:pt x="109576" y="91483"/>
                  <a:pt x="107373" y="91907"/>
                  <a:pt x="105310" y="92737"/>
                </a:cubicBezTo>
                <a:lnTo>
                  <a:pt x="71437" y="107156"/>
                </a:lnTo>
                <a:moveTo>
                  <a:pt x="41671" y="95250"/>
                </a:moveTo>
                <a:lnTo>
                  <a:pt x="59531" y="95250"/>
                </a:lnTo>
                <a:cubicBezTo>
                  <a:pt x="66106" y="95250"/>
                  <a:pt x="71437" y="100580"/>
                  <a:pt x="71437" y="107156"/>
                </a:cubicBezTo>
                <a:lnTo>
                  <a:pt x="71437" y="166687"/>
                </a:lnTo>
                <a:cubicBezTo>
                  <a:pt x="71437" y="173263"/>
                  <a:pt x="66106" y="178593"/>
                  <a:pt x="59531" y="178593"/>
                </a:cubicBezTo>
                <a:lnTo>
                  <a:pt x="41671" y="178593"/>
                </a:lnTo>
                <a:moveTo>
                  <a:pt x="232171" y="178593"/>
                </a:moveTo>
                <a:lnTo>
                  <a:pt x="214312" y="178593"/>
                </a:lnTo>
                <a:cubicBezTo>
                  <a:pt x="207736" y="178593"/>
                  <a:pt x="202406" y="173263"/>
                  <a:pt x="202406" y="166687"/>
                </a:cubicBezTo>
                <a:lnTo>
                  <a:pt x="202406" y="107156"/>
                </a:lnTo>
                <a:cubicBezTo>
                  <a:pt x="202406" y="100580"/>
                  <a:pt x="207736" y="95250"/>
                  <a:pt x="214312" y="95250"/>
                </a:cubicBezTo>
                <a:lnTo>
                  <a:pt x="232171" y="95250"/>
                </a:lnTo>
                <a:moveTo>
                  <a:pt x="0" y="136921"/>
                </a:moveTo>
                <a:cubicBezTo>
                  <a:pt x="0" y="212541"/>
                  <a:pt x="61302" y="273843"/>
                  <a:pt x="136921" y="273843"/>
                </a:cubicBezTo>
                <a:cubicBezTo>
                  <a:pt x="212541" y="273843"/>
                  <a:pt x="273843" y="212541"/>
                  <a:pt x="273843" y="136921"/>
                </a:cubicBezTo>
                <a:cubicBezTo>
                  <a:pt x="273843" y="61302"/>
                  <a:pt x="212541" y="0"/>
                  <a:pt x="136921" y="0"/>
                </a:cubicBezTo>
                <a:cubicBezTo>
                  <a:pt x="61302" y="0"/>
                  <a:pt x="0" y="61302"/>
                  <a:pt x="0" y="136921"/>
                </a:cubicBezTo>
                <a:close/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9"/>
          <p:cNvSpPr/>
          <p:nvPr/>
        </p:nvSpPr>
        <p:spPr>
          <a:xfrm>
            <a:off x="2735903" y="3876264"/>
            <a:ext cx="273843" cy="273843"/>
          </a:xfrm>
          <a:custGeom>
            <a:rect b="b" l="l" r="r" t="t"/>
            <a:pathLst>
              <a:path extrusionOk="0" h="273843" w="273843">
                <a:moveTo>
                  <a:pt x="107156" y="214312"/>
                </a:moveTo>
                <a:lnTo>
                  <a:pt x="11906" y="214312"/>
                </a:lnTo>
                <a:cubicBezTo>
                  <a:pt x="5330" y="214312"/>
                  <a:pt x="0" y="208981"/>
                  <a:pt x="0" y="202406"/>
                </a:cubicBezTo>
                <a:lnTo>
                  <a:pt x="0" y="35718"/>
                </a:lnTo>
                <a:cubicBezTo>
                  <a:pt x="0" y="29143"/>
                  <a:pt x="5330" y="23812"/>
                  <a:pt x="11906" y="23812"/>
                </a:cubicBezTo>
                <a:lnTo>
                  <a:pt x="226218" y="23812"/>
                </a:lnTo>
                <a:cubicBezTo>
                  <a:pt x="232794" y="23812"/>
                  <a:pt x="238125" y="29143"/>
                  <a:pt x="238125" y="35718"/>
                </a:cubicBezTo>
                <a:lnTo>
                  <a:pt x="238125" y="113109"/>
                </a:lnTo>
                <a:moveTo>
                  <a:pt x="59531" y="0"/>
                </a:moveTo>
                <a:lnTo>
                  <a:pt x="59531" y="59531"/>
                </a:lnTo>
                <a:moveTo>
                  <a:pt x="178593" y="0"/>
                </a:moveTo>
                <a:lnTo>
                  <a:pt x="178593" y="59531"/>
                </a:lnTo>
                <a:moveTo>
                  <a:pt x="0" y="83343"/>
                </a:moveTo>
                <a:lnTo>
                  <a:pt x="238125" y="83343"/>
                </a:lnTo>
                <a:moveTo>
                  <a:pt x="130968" y="202406"/>
                </a:moveTo>
                <a:cubicBezTo>
                  <a:pt x="130968" y="241860"/>
                  <a:pt x="162952" y="273843"/>
                  <a:pt x="202406" y="273843"/>
                </a:cubicBezTo>
                <a:cubicBezTo>
                  <a:pt x="241860" y="273843"/>
                  <a:pt x="273843" y="241860"/>
                  <a:pt x="273843" y="202406"/>
                </a:cubicBezTo>
                <a:cubicBezTo>
                  <a:pt x="273843" y="162952"/>
                  <a:pt x="241860" y="130968"/>
                  <a:pt x="202406" y="130968"/>
                </a:cubicBezTo>
                <a:cubicBezTo>
                  <a:pt x="162952" y="130968"/>
                  <a:pt x="130968" y="162952"/>
                  <a:pt x="130968" y="202406"/>
                </a:cubicBezTo>
                <a:moveTo>
                  <a:pt x="244078" y="196453"/>
                </a:moveTo>
                <a:lnTo>
                  <a:pt x="244078" y="208359"/>
                </a:lnTo>
                <a:cubicBezTo>
                  <a:pt x="244078" y="211647"/>
                  <a:pt x="241412" y="214312"/>
                  <a:pt x="238125" y="214312"/>
                </a:cubicBezTo>
                <a:lnTo>
                  <a:pt x="214312" y="214312"/>
                </a:lnTo>
                <a:lnTo>
                  <a:pt x="214312" y="238125"/>
                </a:lnTo>
                <a:cubicBezTo>
                  <a:pt x="214312" y="241412"/>
                  <a:pt x="211647" y="244078"/>
                  <a:pt x="208359" y="244078"/>
                </a:cubicBezTo>
                <a:lnTo>
                  <a:pt x="196453" y="244078"/>
                </a:lnTo>
                <a:cubicBezTo>
                  <a:pt x="193165" y="244078"/>
                  <a:pt x="190500" y="241412"/>
                  <a:pt x="190500" y="238125"/>
                </a:cubicBezTo>
                <a:lnTo>
                  <a:pt x="190500" y="214312"/>
                </a:lnTo>
                <a:lnTo>
                  <a:pt x="166687" y="214312"/>
                </a:lnTo>
                <a:cubicBezTo>
                  <a:pt x="163399" y="214312"/>
                  <a:pt x="160734" y="211647"/>
                  <a:pt x="160734" y="208359"/>
                </a:cubicBezTo>
                <a:lnTo>
                  <a:pt x="160734" y="196453"/>
                </a:lnTo>
                <a:cubicBezTo>
                  <a:pt x="160734" y="193165"/>
                  <a:pt x="163399" y="190500"/>
                  <a:pt x="166687" y="190500"/>
                </a:cubicBezTo>
                <a:lnTo>
                  <a:pt x="190500" y="190500"/>
                </a:lnTo>
                <a:lnTo>
                  <a:pt x="190500" y="166687"/>
                </a:lnTo>
                <a:cubicBezTo>
                  <a:pt x="190500" y="163399"/>
                  <a:pt x="193165" y="160734"/>
                  <a:pt x="196453" y="160734"/>
                </a:cubicBezTo>
                <a:lnTo>
                  <a:pt x="208359" y="160734"/>
                </a:lnTo>
                <a:cubicBezTo>
                  <a:pt x="211647" y="160734"/>
                  <a:pt x="214312" y="163399"/>
                  <a:pt x="214312" y="166687"/>
                </a:cubicBezTo>
                <a:lnTo>
                  <a:pt x="214312" y="190500"/>
                </a:lnTo>
                <a:lnTo>
                  <a:pt x="238125" y="190500"/>
                </a:lnTo>
                <a:cubicBezTo>
                  <a:pt x="241412" y="190500"/>
                  <a:pt x="244078" y="193165"/>
                  <a:pt x="244078" y="196453"/>
                </a:cubicBezTo>
                <a:close/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9"/>
          <p:cNvSpPr/>
          <p:nvPr/>
        </p:nvSpPr>
        <p:spPr>
          <a:xfrm>
            <a:off x="602303" y="1265223"/>
            <a:ext cx="273843" cy="238148"/>
          </a:xfrm>
          <a:custGeom>
            <a:rect b="b" l="l" r="r" t="t"/>
            <a:pathLst>
              <a:path extrusionOk="0" h="238148" w="273843">
                <a:moveTo>
                  <a:pt x="35718" y="47648"/>
                </a:moveTo>
                <a:lnTo>
                  <a:pt x="238125" y="47648"/>
                </a:lnTo>
                <a:cubicBezTo>
                  <a:pt x="238125" y="47648"/>
                  <a:pt x="273843" y="47648"/>
                  <a:pt x="273843" y="83367"/>
                </a:cubicBezTo>
                <a:lnTo>
                  <a:pt x="273843" y="202430"/>
                </a:lnTo>
                <a:cubicBezTo>
                  <a:pt x="273843" y="202430"/>
                  <a:pt x="273843" y="238148"/>
                  <a:pt x="238125" y="238148"/>
                </a:cubicBezTo>
                <a:lnTo>
                  <a:pt x="35718" y="238148"/>
                </a:lnTo>
                <a:cubicBezTo>
                  <a:pt x="35718" y="238148"/>
                  <a:pt x="0" y="238148"/>
                  <a:pt x="0" y="202430"/>
                </a:cubicBezTo>
                <a:lnTo>
                  <a:pt x="0" y="83367"/>
                </a:lnTo>
                <a:cubicBezTo>
                  <a:pt x="0" y="83367"/>
                  <a:pt x="0" y="47648"/>
                  <a:pt x="35718" y="47648"/>
                </a:cubicBezTo>
                <a:moveTo>
                  <a:pt x="95250" y="47625"/>
                </a:moveTo>
                <a:lnTo>
                  <a:pt x="95250" y="23812"/>
                </a:lnTo>
                <a:cubicBezTo>
                  <a:pt x="95282" y="10674"/>
                  <a:pt x="105924" y="32"/>
                  <a:pt x="119062" y="0"/>
                </a:cubicBezTo>
                <a:lnTo>
                  <a:pt x="154781" y="0"/>
                </a:lnTo>
                <a:cubicBezTo>
                  <a:pt x="167916" y="39"/>
                  <a:pt x="178554" y="10677"/>
                  <a:pt x="178593" y="23812"/>
                </a:cubicBezTo>
                <a:lnTo>
                  <a:pt x="178593" y="47625"/>
                </a:lnTo>
                <a:moveTo>
                  <a:pt x="136921" y="107180"/>
                </a:moveTo>
                <a:lnTo>
                  <a:pt x="136921" y="95273"/>
                </a:lnTo>
                <a:moveTo>
                  <a:pt x="119062" y="178593"/>
                </a:moveTo>
                <a:lnTo>
                  <a:pt x="143244" y="178593"/>
                </a:lnTo>
                <a:cubicBezTo>
                  <a:pt x="150906" y="178602"/>
                  <a:pt x="157497" y="173170"/>
                  <a:pt x="158950" y="165646"/>
                </a:cubicBezTo>
                <a:cubicBezTo>
                  <a:pt x="160404" y="158122"/>
                  <a:pt x="156311" y="150626"/>
                  <a:pt x="149197" y="147780"/>
                </a:cubicBezTo>
                <a:lnTo>
                  <a:pt x="124622" y="137957"/>
                </a:lnTo>
                <a:cubicBezTo>
                  <a:pt x="117524" y="135101"/>
                  <a:pt x="113447" y="127614"/>
                  <a:pt x="114899" y="120102"/>
                </a:cubicBezTo>
                <a:cubicBezTo>
                  <a:pt x="116351" y="112590"/>
                  <a:pt x="122924" y="107161"/>
                  <a:pt x="130575" y="107156"/>
                </a:cubicBezTo>
                <a:lnTo>
                  <a:pt x="154781" y="107156"/>
                </a:lnTo>
                <a:moveTo>
                  <a:pt x="136921" y="190523"/>
                </a:moveTo>
                <a:lnTo>
                  <a:pt x="136921" y="178617"/>
                </a:lnTo>
              </a:path>
            </a:pathLst>
          </a:custGeom>
          <a:noFill/>
          <a:ln cap="flat" cmpd="sng" w="142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4989803" y="3888170"/>
            <a:ext cx="261937" cy="250031"/>
          </a:xfrm>
          <a:custGeom>
            <a:rect b="b" l="l" r="r" t="t"/>
            <a:pathLst>
              <a:path extrusionOk="0" h="250031" w="261937">
                <a:moveTo>
                  <a:pt x="5953" y="0"/>
                </a:moveTo>
                <a:lnTo>
                  <a:pt x="101203" y="0"/>
                </a:lnTo>
                <a:cubicBezTo>
                  <a:pt x="101203" y="0"/>
                  <a:pt x="107156" y="0"/>
                  <a:pt x="107156" y="5953"/>
                </a:cubicBezTo>
                <a:lnTo>
                  <a:pt x="107156" y="29765"/>
                </a:lnTo>
                <a:cubicBezTo>
                  <a:pt x="107156" y="29765"/>
                  <a:pt x="107156" y="35718"/>
                  <a:pt x="101203" y="35718"/>
                </a:cubicBezTo>
                <a:lnTo>
                  <a:pt x="5953" y="35718"/>
                </a:lnTo>
                <a:cubicBezTo>
                  <a:pt x="5953" y="35718"/>
                  <a:pt x="0" y="35718"/>
                  <a:pt x="0" y="29765"/>
                </a:cubicBezTo>
                <a:lnTo>
                  <a:pt x="0" y="5953"/>
                </a:lnTo>
                <a:cubicBezTo>
                  <a:pt x="0" y="5953"/>
                  <a:pt x="0" y="0"/>
                  <a:pt x="5953" y="0"/>
                </a:cubicBezTo>
                <a:moveTo>
                  <a:pt x="29765" y="35718"/>
                </a:moveTo>
                <a:lnTo>
                  <a:pt x="125015" y="35718"/>
                </a:lnTo>
                <a:cubicBezTo>
                  <a:pt x="125015" y="35718"/>
                  <a:pt x="130968" y="35718"/>
                  <a:pt x="130968" y="41671"/>
                </a:cubicBezTo>
                <a:lnTo>
                  <a:pt x="130968" y="65484"/>
                </a:lnTo>
                <a:cubicBezTo>
                  <a:pt x="130968" y="65484"/>
                  <a:pt x="130968" y="71437"/>
                  <a:pt x="125015" y="71437"/>
                </a:cubicBezTo>
                <a:lnTo>
                  <a:pt x="29765" y="71437"/>
                </a:lnTo>
                <a:cubicBezTo>
                  <a:pt x="29765" y="71437"/>
                  <a:pt x="23812" y="71437"/>
                  <a:pt x="23812" y="65484"/>
                </a:cubicBezTo>
                <a:lnTo>
                  <a:pt x="23812" y="41671"/>
                </a:lnTo>
                <a:cubicBezTo>
                  <a:pt x="23812" y="41671"/>
                  <a:pt x="23812" y="35718"/>
                  <a:pt x="29765" y="35718"/>
                </a:cubicBezTo>
                <a:moveTo>
                  <a:pt x="17859" y="71437"/>
                </a:moveTo>
                <a:lnTo>
                  <a:pt x="113109" y="71437"/>
                </a:lnTo>
                <a:cubicBezTo>
                  <a:pt x="113109" y="71437"/>
                  <a:pt x="119062" y="71437"/>
                  <a:pt x="119062" y="77390"/>
                </a:cubicBezTo>
                <a:lnTo>
                  <a:pt x="119062" y="101203"/>
                </a:lnTo>
                <a:cubicBezTo>
                  <a:pt x="119062" y="101203"/>
                  <a:pt x="119062" y="107156"/>
                  <a:pt x="113109" y="107156"/>
                </a:cubicBezTo>
                <a:lnTo>
                  <a:pt x="17859" y="107156"/>
                </a:lnTo>
                <a:cubicBezTo>
                  <a:pt x="17859" y="107156"/>
                  <a:pt x="11906" y="107156"/>
                  <a:pt x="11906" y="101203"/>
                </a:cubicBezTo>
                <a:lnTo>
                  <a:pt x="11906" y="77390"/>
                </a:lnTo>
                <a:cubicBezTo>
                  <a:pt x="11906" y="77390"/>
                  <a:pt x="11906" y="71437"/>
                  <a:pt x="17859" y="71437"/>
                </a:cubicBezTo>
                <a:moveTo>
                  <a:pt x="5953" y="107156"/>
                </a:moveTo>
                <a:lnTo>
                  <a:pt x="101203" y="107156"/>
                </a:lnTo>
                <a:cubicBezTo>
                  <a:pt x="101203" y="107156"/>
                  <a:pt x="107156" y="107156"/>
                  <a:pt x="107156" y="113109"/>
                </a:cubicBezTo>
                <a:lnTo>
                  <a:pt x="107156" y="136921"/>
                </a:lnTo>
                <a:cubicBezTo>
                  <a:pt x="107156" y="136921"/>
                  <a:pt x="107156" y="142875"/>
                  <a:pt x="101203" y="142875"/>
                </a:cubicBezTo>
                <a:lnTo>
                  <a:pt x="5953" y="142875"/>
                </a:lnTo>
                <a:cubicBezTo>
                  <a:pt x="5953" y="142875"/>
                  <a:pt x="0" y="142875"/>
                  <a:pt x="0" y="136921"/>
                </a:cubicBezTo>
                <a:lnTo>
                  <a:pt x="0" y="113109"/>
                </a:lnTo>
                <a:cubicBezTo>
                  <a:pt x="0" y="113109"/>
                  <a:pt x="0" y="107156"/>
                  <a:pt x="5953" y="107156"/>
                </a:cubicBezTo>
                <a:moveTo>
                  <a:pt x="17859" y="142875"/>
                </a:moveTo>
                <a:lnTo>
                  <a:pt x="113109" y="142875"/>
                </a:lnTo>
                <a:cubicBezTo>
                  <a:pt x="113109" y="142875"/>
                  <a:pt x="119062" y="142875"/>
                  <a:pt x="119062" y="148828"/>
                </a:cubicBezTo>
                <a:lnTo>
                  <a:pt x="119062" y="172640"/>
                </a:lnTo>
                <a:cubicBezTo>
                  <a:pt x="119062" y="172640"/>
                  <a:pt x="119062" y="178593"/>
                  <a:pt x="113109" y="178593"/>
                </a:cubicBezTo>
                <a:lnTo>
                  <a:pt x="17859" y="178593"/>
                </a:lnTo>
                <a:cubicBezTo>
                  <a:pt x="17859" y="178593"/>
                  <a:pt x="11906" y="178593"/>
                  <a:pt x="11906" y="172640"/>
                </a:cubicBezTo>
                <a:lnTo>
                  <a:pt x="11906" y="148828"/>
                </a:lnTo>
                <a:cubicBezTo>
                  <a:pt x="11906" y="148828"/>
                  <a:pt x="11906" y="142875"/>
                  <a:pt x="17859" y="142875"/>
                </a:cubicBezTo>
                <a:moveTo>
                  <a:pt x="5953" y="178593"/>
                </a:moveTo>
                <a:lnTo>
                  <a:pt x="101203" y="178593"/>
                </a:lnTo>
                <a:cubicBezTo>
                  <a:pt x="101203" y="178593"/>
                  <a:pt x="107156" y="178593"/>
                  <a:pt x="107156" y="184546"/>
                </a:cubicBezTo>
                <a:lnTo>
                  <a:pt x="107156" y="208359"/>
                </a:lnTo>
                <a:cubicBezTo>
                  <a:pt x="107156" y="208359"/>
                  <a:pt x="107156" y="214312"/>
                  <a:pt x="101203" y="214312"/>
                </a:cubicBezTo>
                <a:lnTo>
                  <a:pt x="5953" y="214312"/>
                </a:lnTo>
                <a:cubicBezTo>
                  <a:pt x="5953" y="214312"/>
                  <a:pt x="0" y="214312"/>
                  <a:pt x="0" y="208359"/>
                </a:cubicBezTo>
                <a:lnTo>
                  <a:pt x="0" y="184546"/>
                </a:lnTo>
                <a:cubicBezTo>
                  <a:pt x="0" y="184546"/>
                  <a:pt x="0" y="178593"/>
                  <a:pt x="5953" y="178593"/>
                </a:cubicBezTo>
                <a:moveTo>
                  <a:pt x="17859" y="214312"/>
                </a:moveTo>
                <a:lnTo>
                  <a:pt x="113109" y="214312"/>
                </a:lnTo>
                <a:cubicBezTo>
                  <a:pt x="113109" y="214312"/>
                  <a:pt x="119062" y="214312"/>
                  <a:pt x="119062" y="220265"/>
                </a:cubicBezTo>
                <a:lnTo>
                  <a:pt x="119062" y="244078"/>
                </a:lnTo>
                <a:cubicBezTo>
                  <a:pt x="119062" y="244078"/>
                  <a:pt x="119062" y="250031"/>
                  <a:pt x="113109" y="250031"/>
                </a:cubicBezTo>
                <a:lnTo>
                  <a:pt x="17859" y="250031"/>
                </a:lnTo>
                <a:cubicBezTo>
                  <a:pt x="17859" y="250031"/>
                  <a:pt x="11906" y="250031"/>
                  <a:pt x="11906" y="244078"/>
                </a:cubicBezTo>
                <a:lnTo>
                  <a:pt x="11906" y="220265"/>
                </a:lnTo>
                <a:cubicBezTo>
                  <a:pt x="11906" y="220265"/>
                  <a:pt x="11906" y="214312"/>
                  <a:pt x="17859" y="214312"/>
                </a:cubicBezTo>
                <a:moveTo>
                  <a:pt x="148828" y="142875"/>
                </a:moveTo>
                <a:lnTo>
                  <a:pt x="244078" y="142875"/>
                </a:lnTo>
                <a:cubicBezTo>
                  <a:pt x="244078" y="142875"/>
                  <a:pt x="250031" y="142875"/>
                  <a:pt x="250031" y="148828"/>
                </a:cubicBezTo>
                <a:lnTo>
                  <a:pt x="250031" y="172640"/>
                </a:lnTo>
                <a:cubicBezTo>
                  <a:pt x="250031" y="172640"/>
                  <a:pt x="250031" y="178593"/>
                  <a:pt x="244078" y="178593"/>
                </a:cubicBezTo>
                <a:lnTo>
                  <a:pt x="148828" y="178593"/>
                </a:lnTo>
                <a:cubicBezTo>
                  <a:pt x="148828" y="178593"/>
                  <a:pt x="142874" y="178593"/>
                  <a:pt x="142874" y="172640"/>
                </a:cubicBezTo>
                <a:lnTo>
                  <a:pt x="142874" y="148828"/>
                </a:lnTo>
                <a:cubicBezTo>
                  <a:pt x="142874" y="148828"/>
                  <a:pt x="142874" y="142875"/>
                  <a:pt x="148828" y="142875"/>
                </a:cubicBezTo>
                <a:moveTo>
                  <a:pt x="160734" y="178593"/>
                </a:moveTo>
                <a:lnTo>
                  <a:pt x="255984" y="178593"/>
                </a:lnTo>
                <a:cubicBezTo>
                  <a:pt x="255984" y="178593"/>
                  <a:pt x="261937" y="178593"/>
                  <a:pt x="261937" y="184546"/>
                </a:cubicBezTo>
                <a:lnTo>
                  <a:pt x="261937" y="208359"/>
                </a:lnTo>
                <a:cubicBezTo>
                  <a:pt x="261937" y="208359"/>
                  <a:pt x="261937" y="214312"/>
                  <a:pt x="255984" y="214312"/>
                </a:cubicBezTo>
                <a:lnTo>
                  <a:pt x="160734" y="214312"/>
                </a:lnTo>
                <a:cubicBezTo>
                  <a:pt x="160734" y="214312"/>
                  <a:pt x="154781" y="214312"/>
                  <a:pt x="154781" y="208359"/>
                </a:cubicBezTo>
                <a:lnTo>
                  <a:pt x="154781" y="184546"/>
                </a:lnTo>
                <a:cubicBezTo>
                  <a:pt x="154781" y="184546"/>
                  <a:pt x="154781" y="178593"/>
                  <a:pt x="160734" y="178593"/>
                </a:cubicBezTo>
                <a:moveTo>
                  <a:pt x="148828" y="214312"/>
                </a:moveTo>
                <a:lnTo>
                  <a:pt x="244078" y="214312"/>
                </a:lnTo>
                <a:cubicBezTo>
                  <a:pt x="244078" y="214312"/>
                  <a:pt x="250031" y="214312"/>
                  <a:pt x="250031" y="220265"/>
                </a:cubicBezTo>
                <a:lnTo>
                  <a:pt x="250031" y="244078"/>
                </a:lnTo>
                <a:cubicBezTo>
                  <a:pt x="250031" y="244078"/>
                  <a:pt x="250031" y="250031"/>
                  <a:pt x="244078" y="250031"/>
                </a:cubicBezTo>
                <a:lnTo>
                  <a:pt x="148828" y="250031"/>
                </a:lnTo>
                <a:cubicBezTo>
                  <a:pt x="148828" y="250031"/>
                  <a:pt x="142874" y="250031"/>
                  <a:pt x="142874" y="244078"/>
                </a:cubicBezTo>
                <a:lnTo>
                  <a:pt x="142874" y="220265"/>
                </a:lnTo>
                <a:cubicBezTo>
                  <a:pt x="142874" y="220265"/>
                  <a:pt x="142874" y="214312"/>
                  <a:pt x="148828" y="214312"/>
                </a:cubicBez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9"/>
          <p:cNvSpPr/>
          <p:nvPr/>
        </p:nvSpPr>
        <p:spPr>
          <a:xfrm>
            <a:off x="2735903" y="2123676"/>
            <a:ext cx="273843" cy="273843"/>
          </a:xfrm>
          <a:custGeom>
            <a:rect b="b" l="l" r="r" t="t"/>
            <a:pathLst>
              <a:path extrusionOk="0" h="273843" w="273843">
                <a:moveTo>
                  <a:pt x="11906" y="23812"/>
                </a:moveTo>
                <a:lnTo>
                  <a:pt x="261937" y="23812"/>
                </a:lnTo>
                <a:cubicBezTo>
                  <a:pt x="261937" y="23812"/>
                  <a:pt x="273843" y="23812"/>
                  <a:pt x="273843" y="35718"/>
                </a:cubicBezTo>
                <a:lnTo>
                  <a:pt x="273843" y="261937"/>
                </a:lnTo>
                <a:cubicBezTo>
                  <a:pt x="273843" y="261937"/>
                  <a:pt x="273843" y="273843"/>
                  <a:pt x="261937" y="273843"/>
                </a:cubicBezTo>
                <a:lnTo>
                  <a:pt x="11906" y="273843"/>
                </a:lnTo>
                <a:cubicBezTo>
                  <a:pt x="11906" y="273843"/>
                  <a:pt x="0" y="273843"/>
                  <a:pt x="0" y="261937"/>
                </a:cubicBezTo>
                <a:lnTo>
                  <a:pt x="0" y="35718"/>
                </a:lnTo>
                <a:cubicBezTo>
                  <a:pt x="0" y="35718"/>
                  <a:pt x="0" y="23812"/>
                  <a:pt x="11906" y="23812"/>
                </a:cubicBezTo>
                <a:moveTo>
                  <a:pt x="59531" y="0"/>
                </a:moveTo>
                <a:lnTo>
                  <a:pt x="59531" y="59531"/>
                </a:lnTo>
                <a:moveTo>
                  <a:pt x="214312" y="0"/>
                </a:moveTo>
                <a:lnTo>
                  <a:pt x="214312" y="59531"/>
                </a:lnTo>
                <a:moveTo>
                  <a:pt x="0" y="83343"/>
                </a:moveTo>
                <a:lnTo>
                  <a:pt x="273843" y="83343"/>
                </a:lnTo>
                <a:moveTo>
                  <a:pt x="77390" y="178593"/>
                </a:moveTo>
                <a:cubicBezTo>
                  <a:pt x="77390" y="211471"/>
                  <a:pt x="104043" y="238125"/>
                  <a:pt x="136921" y="238125"/>
                </a:cubicBezTo>
                <a:cubicBezTo>
                  <a:pt x="169800" y="238125"/>
                  <a:pt x="196453" y="211471"/>
                  <a:pt x="196453" y="178593"/>
                </a:cubicBezTo>
                <a:cubicBezTo>
                  <a:pt x="196453" y="145715"/>
                  <a:pt x="169800" y="119062"/>
                  <a:pt x="136921" y="119062"/>
                </a:cubicBezTo>
                <a:cubicBezTo>
                  <a:pt x="104043" y="119062"/>
                  <a:pt x="77390" y="145715"/>
                  <a:pt x="77390" y="178593"/>
                </a:cubicBezTo>
                <a:moveTo>
                  <a:pt x="136921" y="214312"/>
                </a:moveTo>
                <a:lnTo>
                  <a:pt x="136921" y="202406"/>
                </a:lnTo>
                <a:moveTo>
                  <a:pt x="136921" y="154781"/>
                </a:moveTo>
                <a:lnTo>
                  <a:pt x="136921" y="142875"/>
                </a:lnTo>
                <a:moveTo>
                  <a:pt x="160734" y="154769"/>
                </a:moveTo>
                <a:lnTo>
                  <a:pt x="125015" y="154769"/>
                </a:lnTo>
                <a:cubicBezTo>
                  <a:pt x="118439" y="154769"/>
                  <a:pt x="113109" y="160099"/>
                  <a:pt x="113109" y="166675"/>
                </a:cubicBezTo>
                <a:cubicBezTo>
                  <a:pt x="113109" y="173251"/>
                  <a:pt x="118439" y="178581"/>
                  <a:pt x="125015" y="178581"/>
                </a:cubicBezTo>
                <a:lnTo>
                  <a:pt x="148828" y="178581"/>
                </a:lnTo>
                <a:cubicBezTo>
                  <a:pt x="155403" y="178581"/>
                  <a:pt x="160734" y="183912"/>
                  <a:pt x="160734" y="190488"/>
                </a:cubicBezTo>
                <a:cubicBezTo>
                  <a:pt x="160734" y="197063"/>
                  <a:pt x="155403" y="202394"/>
                  <a:pt x="148828" y="202394"/>
                </a:cubicBezTo>
                <a:lnTo>
                  <a:pt x="113109" y="202394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9"/>
          <p:cNvSpPr/>
          <p:nvPr/>
        </p:nvSpPr>
        <p:spPr>
          <a:xfrm>
            <a:off x="2735903" y="1247376"/>
            <a:ext cx="273843" cy="273843"/>
          </a:xfrm>
          <a:custGeom>
            <a:rect b="b" l="l" r="r" t="t"/>
            <a:pathLst>
              <a:path extrusionOk="0" h="273843" w="273843">
                <a:moveTo>
                  <a:pt x="220265" y="166675"/>
                </a:moveTo>
                <a:lnTo>
                  <a:pt x="196060" y="166675"/>
                </a:lnTo>
                <a:cubicBezTo>
                  <a:pt x="188408" y="166680"/>
                  <a:pt x="181835" y="172109"/>
                  <a:pt x="180383" y="179621"/>
                </a:cubicBezTo>
                <a:cubicBezTo>
                  <a:pt x="178931" y="187133"/>
                  <a:pt x="183008" y="194621"/>
                  <a:pt x="190107" y="197477"/>
                </a:cubicBezTo>
                <a:lnTo>
                  <a:pt x="214681" y="207299"/>
                </a:lnTo>
                <a:cubicBezTo>
                  <a:pt x="221796" y="210145"/>
                  <a:pt x="225888" y="217642"/>
                  <a:pt x="224435" y="225165"/>
                </a:cubicBezTo>
                <a:cubicBezTo>
                  <a:pt x="222981" y="232689"/>
                  <a:pt x="216391" y="238121"/>
                  <a:pt x="208728" y="238113"/>
                </a:cubicBezTo>
                <a:lnTo>
                  <a:pt x="184546" y="238113"/>
                </a:lnTo>
                <a:moveTo>
                  <a:pt x="202406" y="238125"/>
                </a:moveTo>
                <a:lnTo>
                  <a:pt x="202406" y="250031"/>
                </a:lnTo>
                <a:moveTo>
                  <a:pt x="202406" y="154781"/>
                </a:moveTo>
                <a:lnTo>
                  <a:pt x="202406" y="166687"/>
                </a:lnTo>
                <a:moveTo>
                  <a:pt x="130968" y="202406"/>
                </a:moveTo>
                <a:cubicBezTo>
                  <a:pt x="130968" y="241860"/>
                  <a:pt x="162952" y="273843"/>
                  <a:pt x="202406" y="273843"/>
                </a:cubicBezTo>
                <a:cubicBezTo>
                  <a:pt x="241860" y="273843"/>
                  <a:pt x="273843" y="241860"/>
                  <a:pt x="273843" y="202406"/>
                </a:cubicBezTo>
                <a:cubicBezTo>
                  <a:pt x="273843" y="162952"/>
                  <a:pt x="241860" y="130968"/>
                  <a:pt x="202406" y="130968"/>
                </a:cubicBezTo>
                <a:cubicBezTo>
                  <a:pt x="162952" y="130968"/>
                  <a:pt x="130968" y="162952"/>
                  <a:pt x="130968" y="202406"/>
                </a:cubicBezTo>
                <a:close/>
                <a:moveTo>
                  <a:pt x="107156" y="214300"/>
                </a:moveTo>
                <a:lnTo>
                  <a:pt x="11906" y="214300"/>
                </a:lnTo>
                <a:cubicBezTo>
                  <a:pt x="5330" y="214300"/>
                  <a:pt x="0" y="208969"/>
                  <a:pt x="0" y="202394"/>
                </a:cubicBezTo>
                <a:lnTo>
                  <a:pt x="0" y="35706"/>
                </a:lnTo>
                <a:cubicBezTo>
                  <a:pt x="0" y="29131"/>
                  <a:pt x="5330" y="23800"/>
                  <a:pt x="11906" y="23800"/>
                </a:cubicBezTo>
                <a:lnTo>
                  <a:pt x="226218" y="23800"/>
                </a:lnTo>
                <a:cubicBezTo>
                  <a:pt x="232794" y="23800"/>
                  <a:pt x="238125" y="29131"/>
                  <a:pt x="238125" y="35706"/>
                </a:cubicBezTo>
                <a:lnTo>
                  <a:pt x="238125" y="113097"/>
                </a:lnTo>
                <a:moveTo>
                  <a:pt x="59531" y="0"/>
                </a:moveTo>
                <a:lnTo>
                  <a:pt x="59531" y="59531"/>
                </a:lnTo>
                <a:moveTo>
                  <a:pt x="178593" y="0"/>
                </a:moveTo>
                <a:lnTo>
                  <a:pt x="178593" y="59531"/>
                </a:lnTo>
                <a:moveTo>
                  <a:pt x="0" y="83343"/>
                </a:moveTo>
                <a:lnTo>
                  <a:pt x="238125" y="83343"/>
                </a:lnTo>
              </a:path>
            </a:pathLst>
          </a:custGeom>
          <a:noFill/>
          <a:ln cap="flat" cmpd="sng" w="14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9"/>
          <p:cNvSpPr/>
          <p:nvPr/>
        </p:nvSpPr>
        <p:spPr>
          <a:xfrm>
            <a:off x="2102875" y="1236975"/>
            <a:ext cx="273900" cy="249900"/>
          </a:xfrm>
          <a:prstGeom prst="ellipse">
            <a:avLst/>
          </a:prstGeom>
          <a:solidFill>
            <a:srgbClr val="FFA6A3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589" name="Google Shape;589;p39"/>
          <p:cNvSpPr/>
          <p:nvPr/>
        </p:nvSpPr>
        <p:spPr>
          <a:xfrm>
            <a:off x="2103300" y="3909525"/>
            <a:ext cx="273900" cy="249900"/>
          </a:xfrm>
          <a:prstGeom prst="ellipse">
            <a:avLst/>
          </a:prstGeom>
          <a:solidFill>
            <a:srgbClr val="FFA6A3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sp>
        <p:nvSpPr>
          <p:cNvPr id="590" name="Google Shape;590;p39"/>
          <p:cNvSpPr/>
          <p:nvPr/>
        </p:nvSpPr>
        <p:spPr>
          <a:xfrm>
            <a:off x="1950600" y="2573250"/>
            <a:ext cx="217500" cy="226200"/>
          </a:xfrm>
          <a:prstGeom prst="ellipse">
            <a:avLst/>
          </a:prstGeom>
          <a:solidFill>
            <a:srgbClr val="FFA6A3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91" name="Google Shape;591;p39"/>
          <p:cNvSpPr/>
          <p:nvPr/>
        </p:nvSpPr>
        <p:spPr>
          <a:xfrm>
            <a:off x="2201050" y="2183977"/>
            <a:ext cx="316800" cy="168600"/>
          </a:xfrm>
          <a:prstGeom prst="ellipse">
            <a:avLst/>
          </a:prstGeom>
          <a:solidFill>
            <a:srgbClr val="FFA6A3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</p:txBody>
      </p:sp>
      <p:sp>
        <p:nvSpPr>
          <p:cNvPr id="592" name="Google Shape;592;p39"/>
          <p:cNvSpPr/>
          <p:nvPr/>
        </p:nvSpPr>
        <p:spPr>
          <a:xfrm>
            <a:off x="2201100" y="3060550"/>
            <a:ext cx="316800" cy="168600"/>
          </a:xfrm>
          <a:prstGeom prst="ellipse">
            <a:avLst/>
          </a:prstGeom>
          <a:solidFill>
            <a:srgbClr val="FFA6A3"/>
          </a:solidFill>
          <a:ln cap="flat" cmpd="sng" w="952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cxnSp>
        <p:nvCxnSpPr>
          <p:cNvPr id="593" name="Google Shape;593;p39"/>
          <p:cNvCxnSpPr/>
          <p:nvPr/>
        </p:nvCxnSpPr>
        <p:spPr>
          <a:xfrm>
            <a:off x="6135150" y="1389375"/>
            <a:ext cx="1222800" cy="121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9"/>
          <p:cNvCxnSpPr/>
          <p:nvPr/>
        </p:nvCxnSpPr>
        <p:spPr>
          <a:xfrm flipH="1" rot="10800000">
            <a:off x="6143425" y="2603600"/>
            <a:ext cx="1369500" cy="1275600"/>
          </a:xfrm>
          <a:prstGeom prst="bentConnector3">
            <a:avLst>
              <a:gd fmla="val 43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39"/>
          <p:cNvCxnSpPr/>
          <p:nvPr/>
        </p:nvCxnSpPr>
        <p:spPr>
          <a:xfrm>
            <a:off x="6127750" y="2280875"/>
            <a:ext cx="61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39"/>
          <p:cNvCxnSpPr/>
          <p:nvPr/>
        </p:nvCxnSpPr>
        <p:spPr>
          <a:xfrm>
            <a:off x="6135150" y="3131050"/>
            <a:ext cx="61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9"/>
          <p:cNvSpPr txBox="1"/>
          <p:nvPr/>
        </p:nvSpPr>
        <p:spPr>
          <a:xfrm>
            <a:off x="1891975" y="2520263"/>
            <a:ext cx="548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12</a:t>
            </a:r>
            <a:endParaRPr sz="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 txBox="1"/>
          <p:nvPr>
            <p:ph idx="12" type="sldNum"/>
          </p:nvPr>
        </p:nvSpPr>
        <p:spPr>
          <a:xfrm>
            <a:off x="1140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40"/>
          <p:cNvSpPr txBox="1"/>
          <p:nvPr/>
        </p:nvSpPr>
        <p:spPr>
          <a:xfrm>
            <a:off x="2094000" y="73357"/>
            <a:ext cx="598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Revenue &amp; Net Profit Projection (5 Years)</a:t>
            </a:r>
            <a:endParaRPr b="1" sz="1900">
              <a:solidFill>
                <a:schemeClr val="dk1"/>
              </a:solidFill>
            </a:endParaRPr>
          </a:p>
        </p:txBody>
      </p:sp>
      <p:cxnSp>
        <p:nvCxnSpPr>
          <p:cNvPr id="604" name="Google Shape;604;p40"/>
          <p:cNvCxnSpPr/>
          <p:nvPr/>
        </p:nvCxnSpPr>
        <p:spPr>
          <a:xfrm>
            <a:off x="1922559" y="560875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05" name="Google Shape;605;p40"/>
          <p:cNvGraphicFramePr/>
          <p:nvPr/>
        </p:nvGraphicFramePr>
        <p:xfrm>
          <a:off x="275975" y="171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{F9C7CD00-A8DE-41D9-AA67-086DFBFC417F}</a:tableStyleId>
              </a:tblPr>
              <a:tblGrid>
                <a:gridCol w="1066800"/>
                <a:gridCol w="714375"/>
                <a:gridCol w="714375"/>
                <a:gridCol w="714375"/>
                <a:gridCol w="714375"/>
                <a:gridCol w="714375"/>
                <a:gridCol w="4495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Metric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Calculation / Notes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Clients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Price / Client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$54,000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$58,320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$62,986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8% Annual Price Increase (from Year 3 onward).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Revenue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$432,000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$816,480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$1,259,712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Formula: (Clients)×(Price per Client)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Operating 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$130,000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$200,000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$250,000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Net Profit / Loss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-$120,000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$20,000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$272,000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$616,480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$1,009,712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Formula: (Revenue)−(Operating Cost).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Margin 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Rounded Up to the nearest whole percentage.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-45342" y="4654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" y="969325"/>
            <a:ext cx="3438701" cy="2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800" y="969325"/>
            <a:ext cx="3505651" cy="28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728350" y="162700"/>
            <a:ext cx="673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A $400 Booking Lost in Seconds And Trust Along With It</a:t>
            </a:r>
            <a:endParaRPr b="1" sz="1900">
              <a:solidFill>
                <a:srgbClr val="1C1C1C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 flipH="1" rot="10800000">
            <a:off x="1791625" y="609350"/>
            <a:ext cx="6535500" cy="180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-58342" y="4645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243600" y="99450"/>
            <a:ext cx="501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What 10 Minutes of Silence Really Costs?</a:t>
            </a:r>
            <a:endParaRPr sz="1900"/>
          </a:p>
        </p:txBody>
      </p:sp>
      <p:cxnSp>
        <p:nvCxnSpPr>
          <p:cNvPr id="86" name="Google Shape;86;p16"/>
          <p:cNvCxnSpPr/>
          <p:nvPr/>
        </p:nvCxnSpPr>
        <p:spPr>
          <a:xfrm flipH="1" rot="10800000">
            <a:off x="2361125" y="552025"/>
            <a:ext cx="4618800" cy="30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/>
          <p:nvPr/>
        </p:nvSpPr>
        <p:spPr>
          <a:xfrm>
            <a:off x="236825" y="1830450"/>
            <a:ext cx="1654200" cy="1482600"/>
          </a:xfrm>
          <a:prstGeom prst="ellipse">
            <a:avLst/>
          </a:prstGeom>
          <a:solidFill>
            <a:srgbClr val="4A90E2"/>
          </a:solidFill>
          <a:ln cap="flat" cmpd="sng" w="9525">
            <a:solidFill>
              <a:srgbClr val="4A90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10 Min Downtime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405175" y="1296000"/>
            <a:ext cx="2569500" cy="2551500"/>
          </a:xfrm>
          <a:prstGeom prst="ellipse">
            <a:avLst/>
          </a:prstGeom>
          <a:solidFill>
            <a:srgbClr val="E55753"/>
          </a:solidFill>
          <a:ln cap="flat" cmpd="sng" w="9525">
            <a:solidFill>
              <a:srgbClr val="E557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10,000 Bookings Lost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5488800" y="773700"/>
            <a:ext cx="3575100" cy="35961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9696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$1M Revenue &amp; Trust Lost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90" name="Google Shape;90;p16"/>
          <p:cNvCxnSpPr>
            <a:stCxn id="87" idx="6"/>
            <a:endCxn id="88" idx="2"/>
          </p:cNvCxnSpPr>
          <p:nvPr/>
        </p:nvCxnSpPr>
        <p:spPr>
          <a:xfrm>
            <a:off x="1891025" y="2571750"/>
            <a:ext cx="51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8" idx="6"/>
            <a:endCxn id="89" idx="2"/>
          </p:cNvCxnSpPr>
          <p:nvPr/>
        </p:nvCxnSpPr>
        <p:spPr>
          <a:xfrm>
            <a:off x="4974675" y="2571750"/>
            <a:ext cx="51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25" y="1883975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638" y="1468025"/>
            <a:ext cx="776550" cy="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400" y="1247675"/>
            <a:ext cx="1157125" cy="9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243600" y="1842350"/>
            <a:ext cx="16542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rot="10800000">
            <a:off x="2218250" y="2473600"/>
            <a:ext cx="3870600" cy="882900"/>
          </a:xfrm>
          <a:prstGeom prst="wedgeRectCallout">
            <a:avLst>
              <a:gd fmla="val 21989" name="adj1"/>
              <a:gd fmla="val 64124" name="adj2"/>
            </a:avLst>
          </a:prstGeom>
          <a:solidFill>
            <a:srgbClr val="F4CCCC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1" name="Google Shape;101;p17"/>
          <p:cNvSpPr/>
          <p:nvPr/>
        </p:nvSpPr>
        <p:spPr>
          <a:xfrm rot="10800000">
            <a:off x="339375" y="2528500"/>
            <a:ext cx="3870600" cy="1551600"/>
          </a:xfrm>
          <a:prstGeom prst="wedgeRectCallout">
            <a:avLst>
              <a:gd fmla="val 21989" name="adj1"/>
              <a:gd fmla="val 64124" name="adj2"/>
            </a:avLst>
          </a:prstGeom>
          <a:solidFill>
            <a:srgbClr val="F4CCCC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-45367" y="4654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997323" y="139461"/>
            <a:ext cx="581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Insights from Customer Discovery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83" y="1453125"/>
            <a:ext cx="5619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08" y="1453125"/>
            <a:ext cx="5619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008" y="1453125"/>
            <a:ext cx="5619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408" y="1453125"/>
            <a:ext cx="5619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39" y="1320738"/>
            <a:ext cx="995925" cy="9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827" y="1293300"/>
            <a:ext cx="995925" cy="9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227" y="1293300"/>
            <a:ext cx="995925" cy="9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71963" y="2528500"/>
            <a:ext cx="4010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Lawrence Mwenda, Revenue Management, Air France–KLM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“Third-party sync problems result in booking mistakes; strengthening audit logs, encryption, and access limits became necessary.”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148500" y="2528500"/>
            <a:ext cx="4010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Kalea Teixeira, FAA Policy &amp; Operations: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“</a:t>
            </a:r>
            <a:r>
              <a:rPr lang="en" sz="1500">
                <a:solidFill>
                  <a:schemeClr val="dk2"/>
                </a:solidFill>
              </a:rPr>
              <a:t>Third-party platform risks now carry both regulatory and continuity consequences.”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 rot="10800000">
            <a:off x="4382025" y="2473700"/>
            <a:ext cx="3609300" cy="1635300"/>
          </a:xfrm>
          <a:prstGeom prst="wedgeRectCallout">
            <a:avLst>
              <a:gd fmla="val 21989" name="adj1"/>
              <a:gd fmla="val 64124" name="adj2"/>
            </a:avLst>
          </a:prstGeom>
          <a:solidFill>
            <a:srgbClr val="F4CCCC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" name="Google Shape;114;p17"/>
          <p:cNvSpPr txBox="1"/>
          <p:nvPr/>
        </p:nvSpPr>
        <p:spPr>
          <a:xfrm>
            <a:off x="4399575" y="2571750"/>
            <a:ext cx="3487200" cy="1397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Jeff H., Ex-Principal Consultant &amp; Aerospace Lead, NCC Group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“Third-party systems introduce technical, security, and governance challenges, untrusted data flows break integrations and trust”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 rot="10800000">
            <a:off x="5307125" y="2528425"/>
            <a:ext cx="3381600" cy="1650300"/>
          </a:xfrm>
          <a:prstGeom prst="wedgeRectCallout">
            <a:avLst>
              <a:gd fmla="val -21141" name="adj1"/>
              <a:gd fmla="val 70165" name="adj2"/>
            </a:avLst>
          </a:prstGeom>
          <a:solidFill>
            <a:srgbClr val="F4CCCC"/>
          </a:solidFill>
          <a:ln cap="flat" cmpd="sng" w="19050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" name="Google Shape;116;p17"/>
          <p:cNvSpPr txBox="1"/>
          <p:nvPr/>
        </p:nvSpPr>
        <p:spPr>
          <a:xfrm>
            <a:off x="5375975" y="2557225"/>
            <a:ext cx="32778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Dr. Maureen McWhite, Cybersecurity Professor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 “Weak links are very perilous to business continuity and they demand audit-grade visibility and resilience.” 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52650" y="2528500"/>
            <a:ext cx="8438700" cy="1214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368038" y="2637700"/>
            <a:ext cx="81075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03C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Refined Problem </a:t>
            </a:r>
            <a:r>
              <a:rPr b="1" lang="en">
                <a:solidFill>
                  <a:srgbClr val="E03C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b="1">
              <a:solidFill>
                <a:srgbClr val="E03C3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Airlines face growing business risk from insecure third-party integrations protecting these digital connections is essential to maintain trust and continuity.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 flipH="1" rot="10800000">
            <a:off x="2924305" y="587106"/>
            <a:ext cx="3986100" cy="1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-54417" y="4645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6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8408" l="0" r="0" t="0"/>
          <a:stretch/>
        </p:blipFill>
        <p:spPr>
          <a:xfrm>
            <a:off x="152400" y="152400"/>
            <a:ext cx="9144000" cy="41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52013" y="1372057"/>
            <a:ext cx="9186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10.5 M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488311" y="1354408"/>
            <a:ext cx="9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53%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409620" y="1355540"/>
            <a:ext cx="9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160$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8031879" y="1355542"/>
            <a:ext cx="918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10 M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143177" y="1407722"/>
            <a:ext cx="9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86%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62850" y="2307539"/>
            <a:ext cx="1462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Average US Breach Cost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148800" y="2256523"/>
            <a:ext cx="1462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Breaches involve Customer PII loss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62850" y="2902864"/>
            <a:ext cx="1462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021B"/>
                </a:solidFill>
              </a:rPr>
              <a:t>Breaches are expensive, averaging $10.5M.</a:t>
            </a:r>
            <a:endParaRPr sz="1200">
              <a:solidFill>
                <a:srgbClr val="D0021B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233850" y="3123977"/>
            <a:ext cx="137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021B"/>
                </a:solidFill>
              </a:rPr>
              <a:t>Breaches often involve customer data loss.</a:t>
            </a:r>
            <a:endParaRPr sz="1200">
              <a:solidFill>
                <a:srgbClr val="D0021B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951750" y="2970902"/>
            <a:ext cx="1564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021B"/>
                </a:solidFill>
              </a:rPr>
              <a:t>Each lost customer record costs $160.</a:t>
            </a:r>
            <a:endParaRPr sz="1200">
              <a:solidFill>
                <a:srgbClr val="D0021B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019775" y="2273525"/>
            <a:ext cx="137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Customer PII loss per record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805725" y="2256525"/>
            <a:ext cx="1564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Breaches cause operational disruption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5788700" y="2970902"/>
            <a:ext cx="1462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021B"/>
                </a:solidFill>
              </a:rPr>
              <a:t>Breaches cause significant operational disruption.</a:t>
            </a:r>
            <a:endParaRPr sz="1200">
              <a:solidFill>
                <a:srgbClr val="D0021B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7693700" y="2239500"/>
            <a:ext cx="1377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Average regulatory fines per breach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659675" y="3140988"/>
            <a:ext cx="137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021B"/>
                </a:solidFill>
              </a:rPr>
              <a:t>Regulatory fines average $10M per breach.</a:t>
            </a:r>
            <a:endParaRPr sz="1200">
              <a:solidFill>
                <a:srgbClr val="D0021B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494275" y="4076475"/>
            <a:ext cx="865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Third-party/API attacks are costly, causing significant financial, operational, and reputational damage.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-57142" y="46718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099" l="0" r="0" t="0"/>
          <a:stretch/>
        </p:blipFill>
        <p:spPr>
          <a:xfrm>
            <a:off x="159325" y="445013"/>
            <a:ext cx="8477250" cy="36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667975" y="880913"/>
            <a:ext cx="17088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Ensure Resilience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Secure connections provide resilience against disruptions, ensuring continuity of operations.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715250" y="1247038"/>
            <a:ext cx="16215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Maintain Trust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Securing connections ensures trust in the aviation industry, which is crucial for reputation and financial stability.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708000" y="1002863"/>
            <a:ext cx="14646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Build Confidence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Secure connections build confidence among stakeholders, enhancing overall industry stability.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715243" y="106613"/>
            <a:ext cx="4411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Our Purpose: Why We Exist?</a:t>
            </a:r>
            <a:endParaRPr b="1" sz="1900">
              <a:solidFill>
                <a:srgbClr val="1C1C1C"/>
              </a:solidFill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 flipH="1" rot="10800000">
            <a:off x="3133532" y="517363"/>
            <a:ext cx="3637200" cy="1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-4019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780800" y="632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1780800" y="171050"/>
            <a:ext cx="65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AEROSEC - Real-time Vendor Cyber Risk Dashboard</a:t>
            </a:r>
            <a:endParaRPr b="1" sz="1900">
              <a:solidFill>
                <a:srgbClr val="1C1C1C"/>
              </a:solidFill>
            </a:endParaRPr>
          </a:p>
        </p:txBody>
      </p:sp>
      <p:grpSp>
        <p:nvGrpSpPr>
          <p:cNvPr id="160" name="Google Shape;160;p20"/>
          <p:cNvGrpSpPr/>
          <p:nvPr/>
        </p:nvGrpSpPr>
        <p:grpSpPr>
          <a:xfrm>
            <a:off x="1038225" y="847725"/>
            <a:ext cx="6877075" cy="3686650"/>
            <a:chOff x="1038225" y="847725"/>
            <a:chExt cx="6877075" cy="3686650"/>
          </a:xfrm>
        </p:grpSpPr>
        <p:pic>
          <p:nvPicPr>
            <p:cNvPr id="161" name="Google Shape;16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6625" y="1032950"/>
              <a:ext cx="889625" cy="88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3275" y="2264313"/>
              <a:ext cx="889625" cy="88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8275" y="2330750"/>
              <a:ext cx="825825" cy="8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08525" y="3495675"/>
              <a:ext cx="825825" cy="8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8225" y="847725"/>
              <a:ext cx="825825" cy="8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95925" y="981075"/>
              <a:ext cx="825825" cy="8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80800" y="2155763"/>
              <a:ext cx="825825" cy="825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089475" y="1806900"/>
              <a:ext cx="825825" cy="8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43025" y="3644750"/>
              <a:ext cx="889625" cy="88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p20" title="aerosec_dashboard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6226" y="673037"/>
            <a:ext cx="6931549" cy="3797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0"/>
          <p:cNvCxnSpPr/>
          <p:nvPr/>
        </p:nvCxnSpPr>
        <p:spPr>
          <a:xfrm>
            <a:off x="1841975" y="547150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/>
          <p:nvPr/>
        </p:nvSpPr>
        <p:spPr>
          <a:xfrm>
            <a:off x="3552750" y="1552500"/>
            <a:ext cx="2038500" cy="2038500"/>
          </a:xfrm>
          <a:prstGeom prst="ellipse">
            <a:avLst/>
          </a:prstGeom>
          <a:noFill/>
          <a:ln cap="flat" cmpd="sng" w="285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03C31"/>
                </a:solidFill>
              </a:rPr>
              <a:t>WHY?</a:t>
            </a:r>
            <a:endParaRPr>
              <a:solidFill>
                <a:srgbClr val="E03C3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-40217" y="4681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</a:rPr>
              <a:t>‹#›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963025" y="136200"/>
            <a:ext cx="65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1C1C"/>
                </a:solidFill>
              </a:rPr>
              <a:t>           WHY DO AIRLINES NEED AEROSEC?</a:t>
            </a:r>
            <a:endParaRPr b="1" sz="1900">
              <a:solidFill>
                <a:srgbClr val="1C1C1C"/>
              </a:solidFill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>
            <a:off x="1841975" y="547150"/>
            <a:ext cx="6330900" cy="14400"/>
          </a:xfrm>
          <a:prstGeom prst="straightConnector1">
            <a:avLst/>
          </a:prstGeom>
          <a:noFill/>
          <a:ln cap="flat" cmpd="sng" w="9525">
            <a:solidFill>
              <a:srgbClr val="E03C3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1"/>
          <p:cNvSpPr/>
          <p:nvPr/>
        </p:nvSpPr>
        <p:spPr>
          <a:xfrm>
            <a:off x="400575" y="2128525"/>
            <a:ext cx="1623000" cy="1499400"/>
          </a:xfrm>
          <a:prstGeom prst="ellipse">
            <a:avLst/>
          </a:prstGeom>
          <a:noFill/>
          <a:ln cap="flat" cmpd="sng" w="28575">
            <a:solidFill>
              <a:srgbClr val="E03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31"/>
                </a:solidFill>
              </a:rPr>
              <a:t>WHY?</a:t>
            </a:r>
            <a:endParaRPr sz="3000">
              <a:solidFill>
                <a:srgbClr val="E03C31"/>
              </a:solidFill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5270107" y="770400"/>
            <a:ext cx="52800" cy="4373100"/>
          </a:xfrm>
          <a:prstGeom prst="straightConnector1">
            <a:avLst/>
          </a:prstGeom>
          <a:noFill/>
          <a:ln cap="flat" cmpd="sng" w="1387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3072875" y="2927369"/>
            <a:ext cx="5100000" cy="59100"/>
          </a:xfrm>
          <a:prstGeom prst="straightConnector1">
            <a:avLst/>
          </a:prstGeom>
          <a:noFill/>
          <a:ln cap="flat" cmpd="sng" w="1387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554" y="1118179"/>
            <a:ext cx="1586297" cy="158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916" y="1118179"/>
            <a:ext cx="1586297" cy="158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644" y="3209446"/>
            <a:ext cx="1663852" cy="1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731" y="3248242"/>
            <a:ext cx="1586297" cy="158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